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ink/ink2.xml" ContentType="application/inkml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9" r:id="rId4"/>
    <p:sldId id="266" r:id="rId5"/>
    <p:sldId id="305" r:id="rId6"/>
    <p:sldId id="309" r:id="rId7"/>
    <p:sldId id="306" r:id="rId8"/>
    <p:sldId id="310" r:id="rId9"/>
    <p:sldId id="307" r:id="rId10"/>
    <p:sldId id="311" r:id="rId11"/>
    <p:sldId id="304" r:id="rId12"/>
    <p:sldId id="297" r:id="rId13"/>
    <p:sldId id="314" r:id="rId14"/>
    <p:sldId id="313" r:id="rId15"/>
    <p:sldId id="315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A1A1"/>
    <a:srgbClr val="CA000D"/>
    <a:srgbClr val="748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47" autoAdjust="0"/>
  </p:normalViewPr>
  <p:slideViewPr>
    <p:cSldViewPr>
      <p:cViewPr varScale="1">
        <p:scale>
          <a:sx n="108" d="100"/>
          <a:sy n="108" d="100"/>
        </p:scale>
        <p:origin x="-37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E0ECCD-05D9-4A34-91AB-A488E3F4CB15}" type="doc">
      <dgm:prSet loTypeId="urn:microsoft.com/office/officeart/2005/8/layout/cycle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D5B402-ABFF-4063-A7A1-30C8F8230414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Design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4A216BF-381E-46C0-9D60-03DC937BE136}" type="parTrans" cxnId="{D3CEEF1B-9782-401B-8778-66E0A73044C8}">
      <dgm:prSet/>
      <dgm:spPr/>
      <dgm:t>
        <a:bodyPr/>
        <a:lstStyle/>
        <a:p>
          <a:endParaRPr lang="en-US"/>
        </a:p>
      </dgm:t>
    </dgm:pt>
    <dgm:pt modelId="{08B5B765-CC5F-4366-BFB3-96DD74523BE2}" type="sibTrans" cxnId="{D3CEEF1B-9782-401B-8778-66E0A73044C8}">
      <dgm:prSet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445A8C12-10FE-46FF-A775-0DB01D1E0C2C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Implement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1A62041-4A28-40BB-8E3D-F86CBEABC23C}" type="parTrans" cxnId="{E63E4B75-5368-48AD-91BE-9B8E060BA12F}">
      <dgm:prSet/>
      <dgm:spPr/>
      <dgm:t>
        <a:bodyPr/>
        <a:lstStyle/>
        <a:p>
          <a:endParaRPr lang="en-US"/>
        </a:p>
      </dgm:t>
    </dgm:pt>
    <dgm:pt modelId="{0A323767-930A-448D-9AD5-684B789E9E96}" type="sibTrans" cxnId="{E63E4B75-5368-48AD-91BE-9B8E060BA12F}">
      <dgm:prSet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B04DADFD-3613-4BDE-B0E8-F01951C3225B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Support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682B8C0-81EC-456D-9298-0A8CD3C5CAC3}" type="parTrans" cxnId="{15BBD6BA-863D-486C-99BF-B31A6C0F1ADA}">
      <dgm:prSet/>
      <dgm:spPr/>
      <dgm:t>
        <a:bodyPr/>
        <a:lstStyle/>
        <a:p>
          <a:endParaRPr lang="en-US"/>
        </a:p>
      </dgm:t>
    </dgm:pt>
    <dgm:pt modelId="{8AB77F3A-01A2-4D57-BAE2-1FFB6765FEEA}" type="sibTrans" cxnId="{15BBD6BA-863D-486C-99BF-B31A6C0F1ADA}">
      <dgm:prSet/>
      <dgm:spPr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3D989C70-6D10-4468-B07C-45F827202A82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Manage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DB88952-123C-4649-9430-7B99A9B01314}" type="parTrans" cxnId="{E617D126-A6FD-4A80-96D7-DC800EF8AB42}">
      <dgm:prSet/>
      <dgm:spPr/>
      <dgm:t>
        <a:bodyPr/>
        <a:lstStyle/>
        <a:p>
          <a:endParaRPr lang="en-US"/>
        </a:p>
      </dgm:t>
    </dgm:pt>
    <dgm:pt modelId="{0573B121-B8BF-494F-8EC1-77135E1979D9}" type="sibTrans" cxnId="{E617D126-A6FD-4A80-96D7-DC800EF8AB42}">
      <dgm:prSet/>
      <dgm:spPr>
        <a:solidFill>
          <a:schemeClr val="tx2">
            <a:lumMod val="60000"/>
            <a:lumOff val="40000"/>
          </a:schemeClr>
        </a:solid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ACBC9303-5BF2-4E5A-8869-B4132C37644D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Consult</a:t>
          </a:r>
          <a:endParaRPr lang="en-US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36E6E5B-F36D-45B3-B48A-687E0A0CF672}" type="parTrans" cxnId="{EB61804D-F5C6-4EA1-B58D-BA16E683677E}">
      <dgm:prSet/>
      <dgm:spPr/>
      <dgm:t>
        <a:bodyPr/>
        <a:lstStyle/>
        <a:p>
          <a:endParaRPr lang="en-US"/>
        </a:p>
      </dgm:t>
    </dgm:pt>
    <dgm:pt modelId="{6D8FAD30-9CEC-4FD2-89A4-ECA317431E7F}" type="sibTrans" cxnId="{EB61804D-F5C6-4EA1-B58D-BA16E683677E}">
      <dgm:prSet/>
      <dgm:spPr>
        <a:solidFill>
          <a:schemeClr val="tx2">
            <a:lumMod val="60000"/>
            <a:lumOff val="40000"/>
          </a:schemeClr>
        </a:solidFill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51749957-5E6F-4B92-8C09-E42005DEB8CB}" type="pres">
      <dgm:prSet presAssocID="{CCE0ECCD-05D9-4A34-91AB-A488E3F4CB1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AA4DA9-0A2F-480C-A8AF-549362A3EF7B}" type="pres">
      <dgm:prSet presAssocID="{A7D5B402-ABFF-4063-A7A1-30C8F8230414}" presName="dummy" presStyleCnt="0"/>
      <dgm:spPr/>
    </dgm:pt>
    <dgm:pt modelId="{D22297A0-6A60-4090-ACC3-0C9A15905769}" type="pres">
      <dgm:prSet presAssocID="{A7D5B402-ABFF-4063-A7A1-30C8F8230414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D694BC-FD6B-43C6-8B93-CD68CE1FD19E}" type="pres">
      <dgm:prSet presAssocID="{08B5B765-CC5F-4366-BFB3-96DD74523BE2}" presName="sibTrans" presStyleLbl="node1" presStyleIdx="0" presStyleCnt="5" custScaleX="106295"/>
      <dgm:spPr/>
      <dgm:t>
        <a:bodyPr/>
        <a:lstStyle/>
        <a:p>
          <a:endParaRPr lang="en-US"/>
        </a:p>
      </dgm:t>
    </dgm:pt>
    <dgm:pt modelId="{8FEDEE64-4D57-48CC-AC79-F9CA71729CC7}" type="pres">
      <dgm:prSet presAssocID="{445A8C12-10FE-46FF-A775-0DB01D1E0C2C}" presName="dummy" presStyleCnt="0"/>
      <dgm:spPr/>
    </dgm:pt>
    <dgm:pt modelId="{C9CC57BD-26FD-42AB-8B58-2C9974A47D9E}" type="pres">
      <dgm:prSet presAssocID="{445A8C12-10FE-46FF-A775-0DB01D1E0C2C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9DB4D-16E2-4BBE-AF38-C93D8FFFFBA5}" type="pres">
      <dgm:prSet presAssocID="{0A323767-930A-448D-9AD5-684B789E9E96}" presName="sibTrans" presStyleLbl="node1" presStyleIdx="1" presStyleCnt="5" custScaleX="110091"/>
      <dgm:spPr/>
      <dgm:t>
        <a:bodyPr/>
        <a:lstStyle/>
        <a:p>
          <a:endParaRPr lang="en-US"/>
        </a:p>
      </dgm:t>
    </dgm:pt>
    <dgm:pt modelId="{9F6357D7-9506-4F4A-806A-F0CBE0D023ED}" type="pres">
      <dgm:prSet presAssocID="{B04DADFD-3613-4BDE-B0E8-F01951C3225B}" presName="dummy" presStyleCnt="0"/>
      <dgm:spPr/>
    </dgm:pt>
    <dgm:pt modelId="{57F3B599-6870-4143-81A5-157464F180E0}" type="pres">
      <dgm:prSet presAssocID="{B04DADFD-3613-4BDE-B0E8-F01951C3225B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ABD4EC-39E2-47CA-A9DC-496AEC7FD7B1}" type="pres">
      <dgm:prSet presAssocID="{8AB77F3A-01A2-4D57-BAE2-1FFB6765FEEA}" presName="sibTrans" presStyleLbl="node1" presStyleIdx="2" presStyleCnt="5"/>
      <dgm:spPr/>
      <dgm:t>
        <a:bodyPr/>
        <a:lstStyle/>
        <a:p>
          <a:endParaRPr lang="en-US"/>
        </a:p>
      </dgm:t>
    </dgm:pt>
    <dgm:pt modelId="{4F773D7F-E635-42B7-8AA4-4A1E17C21264}" type="pres">
      <dgm:prSet presAssocID="{3D989C70-6D10-4468-B07C-45F827202A82}" presName="dummy" presStyleCnt="0"/>
      <dgm:spPr/>
    </dgm:pt>
    <dgm:pt modelId="{5C600937-F292-4FE0-A68F-6B571DADD261}" type="pres">
      <dgm:prSet presAssocID="{3D989C70-6D10-4468-B07C-45F827202A82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B78E09-FE7C-4B2B-AC60-A5FBBFA94920}" type="pres">
      <dgm:prSet presAssocID="{0573B121-B8BF-494F-8EC1-77135E1979D9}" presName="sibTrans" presStyleLbl="node1" presStyleIdx="3" presStyleCnt="5" custScaleX="110091"/>
      <dgm:spPr/>
      <dgm:t>
        <a:bodyPr/>
        <a:lstStyle/>
        <a:p>
          <a:endParaRPr lang="en-US"/>
        </a:p>
      </dgm:t>
    </dgm:pt>
    <dgm:pt modelId="{58A2B8A3-9F5E-43B1-AE8F-2349B0CA3AE4}" type="pres">
      <dgm:prSet presAssocID="{ACBC9303-5BF2-4E5A-8869-B4132C37644D}" presName="dummy" presStyleCnt="0"/>
      <dgm:spPr/>
    </dgm:pt>
    <dgm:pt modelId="{11F4F9CB-F003-40A1-8B9A-3D0498E25E16}" type="pres">
      <dgm:prSet presAssocID="{ACBC9303-5BF2-4E5A-8869-B4132C37644D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5277B6-983A-4457-A389-910B0726FA55}" type="pres">
      <dgm:prSet presAssocID="{6D8FAD30-9CEC-4FD2-89A4-ECA317431E7F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B7E35E0E-B518-4C45-A86D-8B6ACB1C566B}" type="presOf" srcId="{6D8FAD30-9CEC-4FD2-89A4-ECA317431E7F}" destId="{9C5277B6-983A-4457-A389-910B0726FA55}" srcOrd="0" destOrd="0" presId="urn:microsoft.com/office/officeart/2005/8/layout/cycle1"/>
    <dgm:cxn modelId="{BBADB155-6628-4B8C-A2F6-0FC3197F53D3}" type="presOf" srcId="{08B5B765-CC5F-4366-BFB3-96DD74523BE2}" destId="{ABD694BC-FD6B-43C6-8B93-CD68CE1FD19E}" srcOrd="0" destOrd="0" presId="urn:microsoft.com/office/officeart/2005/8/layout/cycle1"/>
    <dgm:cxn modelId="{C3176B08-5AF4-45B0-BCC9-4FAF1AB0D2D0}" type="presOf" srcId="{CCE0ECCD-05D9-4A34-91AB-A488E3F4CB15}" destId="{51749957-5E6F-4B92-8C09-E42005DEB8CB}" srcOrd="0" destOrd="0" presId="urn:microsoft.com/office/officeart/2005/8/layout/cycle1"/>
    <dgm:cxn modelId="{EB61804D-F5C6-4EA1-B58D-BA16E683677E}" srcId="{CCE0ECCD-05D9-4A34-91AB-A488E3F4CB15}" destId="{ACBC9303-5BF2-4E5A-8869-B4132C37644D}" srcOrd="4" destOrd="0" parTransId="{A36E6E5B-F36D-45B3-B48A-687E0A0CF672}" sibTransId="{6D8FAD30-9CEC-4FD2-89A4-ECA317431E7F}"/>
    <dgm:cxn modelId="{97452C51-EDDE-449D-8668-55D1D2CFB692}" type="presOf" srcId="{3D989C70-6D10-4468-B07C-45F827202A82}" destId="{5C600937-F292-4FE0-A68F-6B571DADD261}" srcOrd="0" destOrd="0" presId="urn:microsoft.com/office/officeart/2005/8/layout/cycle1"/>
    <dgm:cxn modelId="{E63E4B75-5368-48AD-91BE-9B8E060BA12F}" srcId="{CCE0ECCD-05D9-4A34-91AB-A488E3F4CB15}" destId="{445A8C12-10FE-46FF-A775-0DB01D1E0C2C}" srcOrd="1" destOrd="0" parTransId="{D1A62041-4A28-40BB-8E3D-F86CBEABC23C}" sibTransId="{0A323767-930A-448D-9AD5-684B789E9E96}"/>
    <dgm:cxn modelId="{D3CEEF1B-9782-401B-8778-66E0A73044C8}" srcId="{CCE0ECCD-05D9-4A34-91AB-A488E3F4CB15}" destId="{A7D5B402-ABFF-4063-A7A1-30C8F8230414}" srcOrd="0" destOrd="0" parTransId="{64A216BF-381E-46C0-9D60-03DC937BE136}" sibTransId="{08B5B765-CC5F-4366-BFB3-96DD74523BE2}"/>
    <dgm:cxn modelId="{B7339E04-1D7C-4AA2-9594-5648C482846E}" type="presOf" srcId="{B04DADFD-3613-4BDE-B0E8-F01951C3225B}" destId="{57F3B599-6870-4143-81A5-157464F180E0}" srcOrd="0" destOrd="0" presId="urn:microsoft.com/office/officeart/2005/8/layout/cycle1"/>
    <dgm:cxn modelId="{E617D126-A6FD-4A80-96D7-DC800EF8AB42}" srcId="{CCE0ECCD-05D9-4A34-91AB-A488E3F4CB15}" destId="{3D989C70-6D10-4468-B07C-45F827202A82}" srcOrd="3" destOrd="0" parTransId="{9DB88952-123C-4649-9430-7B99A9B01314}" sibTransId="{0573B121-B8BF-494F-8EC1-77135E1979D9}"/>
    <dgm:cxn modelId="{AD905C46-56C9-48E0-B13B-F6287907FD12}" type="presOf" srcId="{0573B121-B8BF-494F-8EC1-77135E1979D9}" destId="{6CB78E09-FE7C-4B2B-AC60-A5FBBFA94920}" srcOrd="0" destOrd="0" presId="urn:microsoft.com/office/officeart/2005/8/layout/cycle1"/>
    <dgm:cxn modelId="{B089903A-ADEA-4F9E-90DE-C919519A1B18}" type="presOf" srcId="{445A8C12-10FE-46FF-A775-0DB01D1E0C2C}" destId="{C9CC57BD-26FD-42AB-8B58-2C9974A47D9E}" srcOrd="0" destOrd="0" presId="urn:microsoft.com/office/officeart/2005/8/layout/cycle1"/>
    <dgm:cxn modelId="{C54623BF-DF4D-4D80-BE74-3669B7ABFC0A}" type="presOf" srcId="{8AB77F3A-01A2-4D57-BAE2-1FFB6765FEEA}" destId="{96ABD4EC-39E2-47CA-A9DC-496AEC7FD7B1}" srcOrd="0" destOrd="0" presId="urn:microsoft.com/office/officeart/2005/8/layout/cycle1"/>
    <dgm:cxn modelId="{C182E915-A7C6-4DA1-84EE-89A7234389DC}" type="presOf" srcId="{0A323767-930A-448D-9AD5-684B789E9E96}" destId="{BA09DB4D-16E2-4BBE-AF38-C93D8FFFFBA5}" srcOrd="0" destOrd="0" presId="urn:microsoft.com/office/officeart/2005/8/layout/cycle1"/>
    <dgm:cxn modelId="{8F9CCE97-19AA-48E1-A183-296AF6099FA6}" type="presOf" srcId="{ACBC9303-5BF2-4E5A-8869-B4132C37644D}" destId="{11F4F9CB-F003-40A1-8B9A-3D0498E25E16}" srcOrd="0" destOrd="0" presId="urn:microsoft.com/office/officeart/2005/8/layout/cycle1"/>
    <dgm:cxn modelId="{15BBD6BA-863D-486C-99BF-B31A6C0F1ADA}" srcId="{CCE0ECCD-05D9-4A34-91AB-A488E3F4CB15}" destId="{B04DADFD-3613-4BDE-B0E8-F01951C3225B}" srcOrd="2" destOrd="0" parTransId="{E682B8C0-81EC-456D-9298-0A8CD3C5CAC3}" sibTransId="{8AB77F3A-01A2-4D57-BAE2-1FFB6765FEEA}"/>
    <dgm:cxn modelId="{68C48083-1B7E-4E48-9794-33277ACD1379}" type="presOf" srcId="{A7D5B402-ABFF-4063-A7A1-30C8F8230414}" destId="{D22297A0-6A60-4090-ACC3-0C9A15905769}" srcOrd="0" destOrd="0" presId="urn:microsoft.com/office/officeart/2005/8/layout/cycle1"/>
    <dgm:cxn modelId="{4D1E6DBE-4629-4C99-8A58-B524F5AE2840}" type="presParOf" srcId="{51749957-5E6F-4B92-8C09-E42005DEB8CB}" destId="{6FAA4DA9-0A2F-480C-A8AF-549362A3EF7B}" srcOrd="0" destOrd="0" presId="urn:microsoft.com/office/officeart/2005/8/layout/cycle1"/>
    <dgm:cxn modelId="{27774752-5258-489F-855F-3E8D203465D6}" type="presParOf" srcId="{51749957-5E6F-4B92-8C09-E42005DEB8CB}" destId="{D22297A0-6A60-4090-ACC3-0C9A15905769}" srcOrd="1" destOrd="0" presId="urn:microsoft.com/office/officeart/2005/8/layout/cycle1"/>
    <dgm:cxn modelId="{E1994E47-EA61-4F45-A905-8C5D2CA641A4}" type="presParOf" srcId="{51749957-5E6F-4B92-8C09-E42005DEB8CB}" destId="{ABD694BC-FD6B-43C6-8B93-CD68CE1FD19E}" srcOrd="2" destOrd="0" presId="urn:microsoft.com/office/officeart/2005/8/layout/cycle1"/>
    <dgm:cxn modelId="{5830BB65-3B50-41BD-A792-71D494E34740}" type="presParOf" srcId="{51749957-5E6F-4B92-8C09-E42005DEB8CB}" destId="{8FEDEE64-4D57-48CC-AC79-F9CA71729CC7}" srcOrd="3" destOrd="0" presId="urn:microsoft.com/office/officeart/2005/8/layout/cycle1"/>
    <dgm:cxn modelId="{949C54E4-DB75-4F47-9DEC-2E4C81A5A7F4}" type="presParOf" srcId="{51749957-5E6F-4B92-8C09-E42005DEB8CB}" destId="{C9CC57BD-26FD-42AB-8B58-2C9974A47D9E}" srcOrd="4" destOrd="0" presId="urn:microsoft.com/office/officeart/2005/8/layout/cycle1"/>
    <dgm:cxn modelId="{43CA78CE-D063-4D7E-BF21-7EE245F46758}" type="presParOf" srcId="{51749957-5E6F-4B92-8C09-E42005DEB8CB}" destId="{BA09DB4D-16E2-4BBE-AF38-C93D8FFFFBA5}" srcOrd="5" destOrd="0" presId="urn:microsoft.com/office/officeart/2005/8/layout/cycle1"/>
    <dgm:cxn modelId="{2AD06EB4-E1EA-4168-9402-D6C202459F16}" type="presParOf" srcId="{51749957-5E6F-4B92-8C09-E42005DEB8CB}" destId="{9F6357D7-9506-4F4A-806A-F0CBE0D023ED}" srcOrd="6" destOrd="0" presId="urn:microsoft.com/office/officeart/2005/8/layout/cycle1"/>
    <dgm:cxn modelId="{C1BCFF34-9F4B-4EE9-AF42-BC8020B7B34F}" type="presParOf" srcId="{51749957-5E6F-4B92-8C09-E42005DEB8CB}" destId="{57F3B599-6870-4143-81A5-157464F180E0}" srcOrd="7" destOrd="0" presId="urn:microsoft.com/office/officeart/2005/8/layout/cycle1"/>
    <dgm:cxn modelId="{86058600-9583-4A34-AAE0-A695B92E8E43}" type="presParOf" srcId="{51749957-5E6F-4B92-8C09-E42005DEB8CB}" destId="{96ABD4EC-39E2-47CA-A9DC-496AEC7FD7B1}" srcOrd="8" destOrd="0" presId="urn:microsoft.com/office/officeart/2005/8/layout/cycle1"/>
    <dgm:cxn modelId="{E5A02A48-3327-413D-BC11-94AC8B0D2829}" type="presParOf" srcId="{51749957-5E6F-4B92-8C09-E42005DEB8CB}" destId="{4F773D7F-E635-42B7-8AA4-4A1E17C21264}" srcOrd="9" destOrd="0" presId="urn:microsoft.com/office/officeart/2005/8/layout/cycle1"/>
    <dgm:cxn modelId="{631D8625-5003-4605-BBB6-BDAEBBA89E01}" type="presParOf" srcId="{51749957-5E6F-4B92-8C09-E42005DEB8CB}" destId="{5C600937-F292-4FE0-A68F-6B571DADD261}" srcOrd="10" destOrd="0" presId="urn:microsoft.com/office/officeart/2005/8/layout/cycle1"/>
    <dgm:cxn modelId="{8F443EC6-E72F-413E-8A74-5AA54919F4C8}" type="presParOf" srcId="{51749957-5E6F-4B92-8C09-E42005DEB8CB}" destId="{6CB78E09-FE7C-4B2B-AC60-A5FBBFA94920}" srcOrd="11" destOrd="0" presId="urn:microsoft.com/office/officeart/2005/8/layout/cycle1"/>
    <dgm:cxn modelId="{51897A78-1DBF-4BF6-8215-162E31232F7F}" type="presParOf" srcId="{51749957-5E6F-4B92-8C09-E42005DEB8CB}" destId="{58A2B8A3-9F5E-43B1-AE8F-2349B0CA3AE4}" srcOrd="12" destOrd="0" presId="urn:microsoft.com/office/officeart/2005/8/layout/cycle1"/>
    <dgm:cxn modelId="{5CE51903-0094-4B2F-A718-34CBC147E16A}" type="presParOf" srcId="{51749957-5E6F-4B92-8C09-E42005DEB8CB}" destId="{11F4F9CB-F003-40A1-8B9A-3D0498E25E16}" srcOrd="13" destOrd="0" presId="urn:microsoft.com/office/officeart/2005/8/layout/cycle1"/>
    <dgm:cxn modelId="{A17ADC85-983A-4C76-8169-2FA7B40807D7}" type="presParOf" srcId="{51749957-5E6F-4B92-8C09-E42005DEB8CB}" destId="{9C5277B6-983A-4457-A389-910B0726FA55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297A0-6A60-4090-ACC3-0C9A15905769}">
      <dsp:nvSpPr>
        <dsp:cNvPr id="0" name=""/>
        <dsp:cNvSpPr/>
      </dsp:nvSpPr>
      <dsp:spPr>
        <a:xfrm>
          <a:off x="3864355" y="30672"/>
          <a:ext cx="1070669" cy="1070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Design</a:t>
          </a:r>
          <a:endParaRPr lang="en-U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864355" y="30672"/>
        <a:ext cx="1070669" cy="1070669"/>
      </dsp:txXfrm>
    </dsp:sp>
    <dsp:sp modelId="{ABD694BC-FD6B-43C6-8B93-CD68CE1FD19E}">
      <dsp:nvSpPr>
        <dsp:cNvPr id="0" name=""/>
        <dsp:cNvSpPr/>
      </dsp:nvSpPr>
      <dsp:spPr>
        <a:xfrm>
          <a:off x="1219189" y="-326"/>
          <a:ext cx="4267221" cy="4014508"/>
        </a:xfrm>
        <a:prstGeom prst="circularArrow">
          <a:avLst>
            <a:gd name="adj1" fmla="val 5201"/>
            <a:gd name="adj2" fmla="val 335949"/>
            <a:gd name="adj3" fmla="val 21293096"/>
            <a:gd name="adj4" fmla="val 19766367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CC57BD-26FD-42AB-8B58-2C9974A47D9E}">
      <dsp:nvSpPr>
        <dsp:cNvPr id="0" name=""/>
        <dsp:cNvSpPr/>
      </dsp:nvSpPr>
      <dsp:spPr>
        <a:xfrm>
          <a:off x="4511368" y="2021975"/>
          <a:ext cx="1070669" cy="1070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Implement</a:t>
          </a:r>
          <a:endParaRPr lang="en-U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511368" y="2021975"/>
        <a:ext cx="1070669" cy="1070669"/>
      </dsp:txXfrm>
    </dsp:sp>
    <dsp:sp modelId="{BA09DB4D-16E2-4BBE-AF38-C93D8FFFFBA5}">
      <dsp:nvSpPr>
        <dsp:cNvPr id="0" name=""/>
        <dsp:cNvSpPr/>
      </dsp:nvSpPr>
      <dsp:spPr>
        <a:xfrm>
          <a:off x="1142993" y="-326"/>
          <a:ext cx="4419612" cy="4014508"/>
        </a:xfrm>
        <a:prstGeom prst="circularArrow">
          <a:avLst>
            <a:gd name="adj1" fmla="val 5201"/>
            <a:gd name="adj2" fmla="val 335949"/>
            <a:gd name="adj3" fmla="val 4014547"/>
            <a:gd name="adj4" fmla="val 2253571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F3B599-6870-4143-81A5-157464F180E0}">
      <dsp:nvSpPr>
        <dsp:cNvPr id="0" name=""/>
        <dsp:cNvSpPr/>
      </dsp:nvSpPr>
      <dsp:spPr>
        <a:xfrm>
          <a:off x="2817465" y="3252668"/>
          <a:ext cx="1070669" cy="1070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Support</a:t>
          </a:r>
          <a:endParaRPr lang="en-U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817465" y="3252668"/>
        <a:ext cx="1070669" cy="1070669"/>
      </dsp:txXfrm>
    </dsp:sp>
    <dsp:sp modelId="{96ABD4EC-39E2-47CA-A9DC-496AEC7FD7B1}">
      <dsp:nvSpPr>
        <dsp:cNvPr id="0" name=""/>
        <dsp:cNvSpPr/>
      </dsp:nvSpPr>
      <dsp:spPr>
        <a:xfrm>
          <a:off x="1345545" y="-326"/>
          <a:ext cx="4014508" cy="4014508"/>
        </a:xfrm>
        <a:prstGeom prst="circularArrow">
          <a:avLst>
            <a:gd name="adj1" fmla="val 5201"/>
            <a:gd name="adj2" fmla="val 335949"/>
            <a:gd name="adj3" fmla="val 8210480"/>
            <a:gd name="adj4" fmla="val 6449504"/>
            <a:gd name="adj5" fmla="val 60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00937-F292-4FE0-A68F-6B571DADD261}">
      <dsp:nvSpPr>
        <dsp:cNvPr id="0" name=""/>
        <dsp:cNvSpPr/>
      </dsp:nvSpPr>
      <dsp:spPr>
        <a:xfrm>
          <a:off x="1123561" y="2021975"/>
          <a:ext cx="1070669" cy="1070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Manage</a:t>
          </a:r>
          <a:endParaRPr lang="en-U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23561" y="2021975"/>
        <a:ext cx="1070669" cy="1070669"/>
      </dsp:txXfrm>
    </dsp:sp>
    <dsp:sp modelId="{6CB78E09-FE7C-4B2B-AC60-A5FBBFA94920}">
      <dsp:nvSpPr>
        <dsp:cNvPr id="0" name=""/>
        <dsp:cNvSpPr/>
      </dsp:nvSpPr>
      <dsp:spPr>
        <a:xfrm>
          <a:off x="1142993" y="-326"/>
          <a:ext cx="4419612" cy="4014508"/>
        </a:xfrm>
        <a:prstGeom prst="circularArrow">
          <a:avLst>
            <a:gd name="adj1" fmla="val 5201"/>
            <a:gd name="adj2" fmla="val 335949"/>
            <a:gd name="adj3" fmla="val 12297684"/>
            <a:gd name="adj4" fmla="val 10770955"/>
            <a:gd name="adj5" fmla="val 6067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4F9CB-F003-40A1-8B9A-3D0498E25E16}">
      <dsp:nvSpPr>
        <dsp:cNvPr id="0" name=""/>
        <dsp:cNvSpPr/>
      </dsp:nvSpPr>
      <dsp:spPr>
        <a:xfrm>
          <a:off x="1770575" y="30672"/>
          <a:ext cx="1070669" cy="1070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Consult</a:t>
          </a:r>
          <a:endParaRPr lang="en-U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770575" y="30672"/>
        <a:ext cx="1070669" cy="1070669"/>
      </dsp:txXfrm>
    </dsp:sp>
    <dsp:sp modelId="{9C5277B6-983A-4457-A389-910B0726FA55}">
      <dsp:nvSpPr>
        <dsp:cNvPr id="0" name=""/>
        <dsp:cNvSpPr/>
      </dsp:nvSpPr>
      <dsp:spPr>
        <a:xfrm>
          <a:off x="1345545" y="-326"/>
          <a:ext cx="4014508" cy="4014508"/>
        </a:xfrm>
        <a:prstGeom prst="circularArrow">
          <a:avLst>
            <a:gd name="adj1" fmla="val 5201"/>
            <a:gd name="adj2" fmla="val 335949"/>
            <a:gd name="adj3" fmla="val 16865536"/>
            <a:gd name="adj4" fmla="val 15198515"/>
            <a:gd name="adj5" fmla="val 6067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0" units="1/dev"/>
        </inkml:channelProperties>
      </inkml:inkSource>
      <inkml:timestamp xml:id="ts0" timeString="2009-10-20T23:36:01.846"/>
    </inkml:context>
    <inkml:brush xml:id="br0">
      <inkml:brushProperty name="width" value="0.03528" units="cm"/>
      <inkml:brushProperty name="height" value="0.03528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6 164 53,'-12'16'26,"12"-16"-3,0 0-17,14 13-31,-14-13-2,30 4 2</inkml:trace>
  <inkml:trace contextRef="#ctx0" brushRef="#br0" timeOffset="936">1180 14 73,'-19'-2'36,"3"-1"-3,16 3 2,-24-9-29,24 9-4,0 0-5,0 0-12,0 0-17,0 0-2,0 0 0,0 0 0</inkml:trace>
  <inkml:trace contextRef="#ctx0" brushRef="#br0" timeOffset="6801">5168 192 0,'9'-23'8,"8"-1"-8,6 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0" units="1/dev"/>
        </inkml:channelProperties>
      </inkml:inkSource>
      <inkml:timestamp xml:id="ts0" timeString="2009-10-20T23:36:01.846"/>
    </inkml:context>
    <inkml:brush xml:id="br0">
      <inkml:brushProperty name="width" value="0.03528" units="cm"/>
      <inkml:brushProperty name="height" value="0.03528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6 164 53,'-12'16'26,"12"-16"-3,0 0-17,14 13-31,-14-13-2,30 4 2</inkml:trace>
  <inkml:trace contextRef="#ctx0" brushRef="#br0" timeOffset="936">1180 14 73,'-19'-2'36,"3"-1"-3,16 3 2,-24-9-29,24 9-4,0 0-5,0 0-12,0 0-17,0 0-2,0 0 0,0 0 0</inkml:trace>
  <inkml:trace contextRef="#ctx0" brushRef="#br0" timeOffset="6801">5168 192 0,'9'-23'8,"8"-1"-8,6 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0" units="1/dev"/>
        </inkml:channelProperties>
      </inkml:inkSource>
      <inkml:timestamp xml:id="ts0" timeString="2009-10-20T23:36:01.846"/>
    </inkml:context>
    <inkml:brush xml:id="br0">
      <inkml:brushProperty name="width" value="0.03528" units="cm"/>
      <inkml:brushProperty name="height" value="0.03528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6 164 53,'-12'16'26,"12"-16"-3,0 0-17,14 13-31,-14-13-2,30 4 2</inkml:trace>
  <inkml:trace contextRef="#ctx0" brushRef="#br0" timeOffset="936">1180 14 73,'-19'-2'36,"3"-1"-3,16 3 2,-24-9-29,24 9-4,0 0-5,0 0-12,0 0-17,0 0-2,0 0 0,0 0 0</inkml:trace>
  <inkml:trace contextRef="#ctx0" brushRef="#br0" timeOffset="6801">5168 192 0,'9'-23'8,"8"-1"-8,6 0-1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0" units="1/dev"/>
        </inkml:channelProperties>
      </inkml:inkSource>
      <inkml:timestamp xml:id="ts0" timeString="2009-10-20T23:36:01.846"/>
    </inkml:context>
    <inkml:brush xml:id="br0">
      <inkml:brushProperty name="width" value="0.03528" units="cm"/>
      <inkml:brushProperty name="height" value="0.03528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6 164 53,'-12'16'26,"12"-16"-3,0 0-17,14 13-31,-14-13-2,30 4 2</inkml:trace>
  <inkml:trace contextRef="#ctx0" brushRef="#br0" timeOffset="936">1180 14 73,'-19'-2'36,"3"-1"-3,16 3 2,-24-9-29,24 9-4,0 0-5,0 0-12,0 0-17,0 0-2,0 0 0,0 0 0</inkml:trace>
  <inkml:trace contextRef="#ctx0" brushRef="#br0" timeOffset="6801">5168 192 0,'9'-23'8,"8"-1"-8,6 0-1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D2603-C717-4A3B-A09B-E098428BF08C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F0B58-B0AD-4F13-AB51-066F88075B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3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A4AD55-E011-4F9B-BE53-ECAC5F2B47C0}" type="slidenum">
              <a:rPr lang="en-US" smtClean="0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MS PGothic" pitchFamily="34" charset="-128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40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49B5-F037-466F-8FDF-0F52D61D812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r>
              <a:rPr lang="en-US" dirty="0" smtClean="0"/>
              <a:t>An explosion of consumer and web 2.0 technologies and services have set the expectation that information sharing and collaboration should be the rule, not the exception.</a:t>
            </a:r>
          </a:p>
          <a:p>
            <a:endParaRPr lang="en-US" dirty="0" smtClean="0"/>
          </a:p>
          <a:p>
            <a:r>
              <a:rPr lang="en-US" dirty="0" smtClean="0"/>
              <a:t>A critical mass of broadband and MPLS networking has empowered and truly global and mobile workforce.  </a:t>
            </a:r>
          </a:p>
          <a:p>
            <a:endParaRPr lang="en-US" dirty="0" smtClean="0"/>
          </a:p>
          <a:p>
            <a:r>
              <a:rPr lang="en-US" dirty="0" smtClean="0"/>
              <a:t>And VoIP technology is finally providing enterprise-grade quality leading the largest enterprises to adopt the technology in widespread fashion.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0CCF16-36FD-4CC8-893F-F6629729121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00EB38-ED68-4DAB-B52A-BF00B66C9917}" type="slidenum">
              <a:rPr lang="en-US" smtClean="0">
                <a:ea typeface="ＭＳ Ｐゴシック" pitchFamily="34" charset="-128"/>
              </a:rPr>
              <a:pPr/>
              <a:t>5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4213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00EB38-ED68-4DAB-B52A-BF00B66C9917}" type="slidenum">
              <a:rPr lang="en-US" smtClean="0">
                <a:ea typeface="ＭＳ Ｐゴシック" pitchFamily="34" charset="-128"/>
              </a:rPr>
              <a:pPr/>
              <a:t>7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4213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00EB38-ED68-4DAB-B52A-BF00B66C9917}" type="slidenum">
              <a:rPr lang="en-US" smtClean="0">
                <a:ea typeface="ＭＳ Ｐゴシック" pitchFamily="34" charset="-128"/>
              </a:rPr>
              <a:pPr/>
              <a:t>9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4213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Opportunity to discuss the key differentiators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6CCC44-9AEA-AC4F-910F-1E1E27E4F7C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859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49B5-F037-466F-8FDF-0F52D61D812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00EB38-ED68-4DAB-B52A-BF00B66C9917}" type="slidenum">
              <a:rPr lang="en-US" smtClean="0">
                <a:ea typeface="ＭＳ Ｐゴシック" pitchFamily="34" charset="-128"/>
              </a:rPr>
              <a:pPr/>
              <a:t>14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4213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419350"/>
            <a:ext cx="9144000" cy="461665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latin typeface="Century Gothic" pitchFamily="34" charset="0"/>
              </a:defRPr>
            </a:lvl1pPr>
          </a:lstStyle>
          <a:p>
            <a:r>
              <a:rPr lang="en-US" sz="2400" dirty="0" smtClean="0">
                <a:latin typeface="Century Gothic"/>
                <a:cs typeface="Century Gothic"/>
              </a:rPr>
              <a:t>Harness the Power of West IP Communications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2893642"/>
            <a:ext cx="9144000" cy="36933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Q2,2012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5715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CC0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72200" y="237938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172200" y="190167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172200" y="1423967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72200" y="94625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46855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172200" y="333560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172200" y="381331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172200" y="429102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172200" y="4768732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172200" y="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753" name="Picture 1" descr="C:\Users\lblackburn\Desktop\west_ip_comm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8226" y="2850810"/>
            <a:ext cx="2895600" cy="44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5715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CC0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72200" y="237938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172200" y="190167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172200" y="1423967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72200" y="94625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46855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172200" y="333560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172200" y="381331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172200" y="429102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172200" y="4768732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172200" y="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753" name="Picture 1" descr="C:\Users\lblackburn\Desktop\west_ip_comm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8226" y="2850810"/>
            <a:ext cx="2895600" cy="44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5715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CC0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72200" y="237938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172200" y="190167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172200" y="1423967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72200" y="94625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46855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172200" y="333560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172200" y="381331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172200" y="429102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172200" y="4768732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172200" y="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753" name="Picture 1" descr="C:\Users\lblackburn\Desktop\west_ip_comm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8226" y="2850810"/>
            <a:ext cx="2895600" cy="44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2419350"/>
            <a:ext cx="9144000" cy="461665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aseline="0">
                <a:latin typeface="Century Gothic" pitchFamily="34" charset="0"/>
              </a:defRPr>
            </a:lvl1pPr>
          </a:lstStyle>
          <a:p>
            <a:r>
              <a:rPr lang="en-US" sz="2400" dirty="0" smtClean="0">
                <a:latin typeface="Century Gothic"/>
                <a:cs typeface="Century Gothic"/>
              </a:rPr>
              <a:t>Click to Edit Category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2893642"/>
            <a:ext cx="9144000" cy="36933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Category Subtitle</a:t>
            </a:r>
            <a:endParaRPr lang="en-US" dirty="0"/>
          </a:p>
        </p:txBody>
      </p:sp>
      <p:pic>
        <p:nvPicPr>
          <p:cNvPr id="9" name="Picture 8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09075" y="648445"/>
            <a:ext cx="1445715" cy="3081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7150"/>
            <a:ext cx="7391400" cy="461665"/>
          </a:xfrm>
        </p:spPr>
        <p:txBody>
          <a:bodyPr>
            <a:normAutofit/>
          </a:bodyPr>
          <a:lstStyle>
            <a:lvl1pPr algn="l">
              <a:defRPr sz="2400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53678"/>
            <a:ext cx="8839200" cy="3546872"/>
          </a:xfrm>
        </p:spPr>
        <p:txBody>
          <a:bodyPr/>
          <a:lstStyle>
            <a:lvl1pPr>
              <a:defRPr sz="2000">
                <a:solidFill>
                  <a:srgbClr val="A1A1A1"/>
                </a:solidFill>
                <a:latin typeface="Century Gothic" pitchFamily="34" charset="0"/>
              </a:defRPr>
            </a:lvl1pPr>
            <a:lvl2pPr>
              <a:defRPr sz="1800">
                <a:solidFill>
                  <a:srgbClr val="A1A1A1"/>
                </a:solidFill>
                <a:latin typeface="Century Gothic" pitchFamily="34" charset="0"/>
              </a:defRPr>
            </a:lvl2pPr>
            <a:lvl3pPr>
              <a:defRPr sz="1600">
                <a:solidFill>
                  <a:srgbClr val="A1A1A1"/>
                </a:solidFill>
                <a:latin typeface="Century Gothic" pitchFamily="34" charset="0"/>
              </a:defRPr>
            </a:lvl3pPr>
            <a:lvl4pPr>
              <a:defRPr sz="1600">
                <a:solidFill>
                  <a:srgbClr val="A1A1A1"/>
                </a:solidFill>
                <a:latin typeface="Century Gothic" pitchFamily="34" charset="0"/>
              </a:defRPr>
            </a:lvl4pPr>
            <a:lvl5pPr>
              <a:defRPr sz="1600">
                <a:solidFill>
                  <a:srgbClr val="A1A1A1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21052"/>
            <a:ext cx="2133600" cy="273844"/>
          </a:xfrm>
        </p:spPr>
        <p:txBody>
          <a:bodyPr/>
          <a:lstStyle>
            <a:lvl1pPr>
              <a:defRPr sz="80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defRPr>
            </a:lvl1pPr>
          </a:lstStyle>
          <a:p>
            <a:fld id="{72B147D4-96E9-4E53-8864-A33B78EB30C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23475" y="76945"/>
            <a:ext cx="1445715" cy="308163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7150"/>
            <a:ext cx="6858000" cy="461665"/>
          </a:xfrm>
        </p:spPr>
        <p:txBody>
          <a:bodyPr>
            <a:normAutofit/>
          </a:bodyPr>
          <a:lstStyle>
            <a:lvl1pPr algn="l">
              <a:defRPr sz="2400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53678"/>
            <a:ext cx="8839200" cy="3851672"/>
          </a:xfrm>
        </p:spPr>
        <p:txBody>
          <a:bodyPr/>
          <a:lstStyle>
            <a:lvl1pPr>
              <a:defRPr sz="2000">
                <a:solidFill>
                  <a:srgbClr val="A1A1A1"/>
                </a:solidFill>
                <a:latin typeface="Century Gothic" pitchFamily="34" charset="0"/>
              </a:defRPr>
            </a:lvl1pPr>
            <a:lvl2pPr>
              <a:defRPr sz="1800">
                <a:solidFill>
                  <a:srgbClr val="A1A1A1"/>
                </a:solidFill>
                <a:latin typeface="Century Gothic" pitchFamily="34" charset="0"/>
              </a:defRPr>
            </a:lvl2pPr>
            <a:lvl3pPr>
              <a:defRPr sz="1600">
                <a:solidFill>
                  <a:srgbClr val="A1A1A1"/>
                </a:solidFill>
                <a:latin typeface="Century Gothic" pitchFamily="34" charset="0"/>
              </a:defRPr>
            </a:lvl3pPr>
            <a:lvl4pPr>
              <a:defRPr sz="1600">
                <a:solidFill>
                  <a:srgbClr val="A1A1A1"/>
                </a:solidFill>
                <a:latin typeface="Century Gothic" pitchFamily="34" charset="0"/>
              </a:defRPr>
            </a:lvl4pPr>
            <a:lvl5pPr>
              <a:defRPr sz="1600">
                <a:solidFill>
                  <a:srgbClr val="A1A1A1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21052"/>
            <a:ext cx="2133600" cy="273844"/>
          </a:xfrm>
        </p:spPr>
        <p:txBody>
          <a:bodyPr/>
          <a:lstStyle>
            <a:lvl1pPr>
              <a:defRPr sz="80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defRPr>
            </a:lvl1pPr>
          </a:lstStyle>
          <a:p>
            <a:fld id="{72B147D4-96E9-4E53-8864-A33B78EB30C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64675" y="38845"/>
            <a:ext cx="1445715" cy="308163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7150"/>
            <a:ext cx="7162800" cy="461665"/>
          </a:xfrm>
        </p:spPr>
        <p:txBody>
          <a:bodyPr>
            <a:normAutofit/>
          </a:bodyPr>
          <a:lstStyle>
            <a:lvl1pPr algn="l">
              <a:defRPr sz="2400"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53678"/>
            <a:ext cx="7162800" cy="3851672"/>
          </a:xfrm>
        </p:spPr>
        <p:txBody>
          <a:bodyPr/>
          <a:lstStyle>
            <a:lvl1pPr>
              <a:defRPr sz="2000">
                <a:solidFill>
                  <a:srgbClr val="A1A1A1"/>
                </a:solidFill>
                <a:latin typeface="Century Gothic" pitchFamily="34" charset="0"/>
              </a:defRPr>
            </a:lvl1pPr>
            <a:lvl2pPr>
              <a:defRPr sz="1800">
                <a:solidFill>
                  <a:srgbClr val="A1A1A1"/>
                </a:solidFill>
                <a:latin typeface="Century Gothic" pitchFamily="34" charset="0"/>
              </a:defRPr>
            </a:lvl2pPr>
            <a:lvl3pPr>
              <a:defRPr sz="1600">
                <a:solidFill>
                  <a:srgbClr val="A1A1A1"/>
                </a:solidFill>
                <a:latin typeface="Century Gothic" pitchFamily="34" charset="0"/>
              </a:defRPr>
            </a:lvl3pPr>
            <a:lvl4pPr>
              <a:defRPr sz="1600">
                <a:solidFill>
                  <a:srgbClr val="A1A1A1"/>
                </a:solidFill>
                <a:latin typeface="Century Gothic" pitchFamily="34" charset="0"/>
              </a:defRPr>
            </a:lvl4pPr>
            <a:lvl5pPr>
              <a:defRPr sz="1600">
                <a:solidFill>
                  <a:srgbClr val="A1A1A1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4888706"/>
            <a:ext cx="2133600" cy="273844"/>
          </a:xfrm>
        </p:spPr>
        <p:txBody>
          <a:bodyPr/>
          <a:lstStyle>
            <a:lvl1pPr>
              <a:defRPr sz="900">
                <a:solidFill>
                  <a:schemeClr val="bg1">
                    <a:lumMod val="85000"/>
                  </a:schemeClr>
                </a:solidFill>
                <a:latin typeface="Century Gothic" pitchFamily="34" charset="0"/>
              </a:defRPr>
            </a:lvl1pPr>
          </a:lstStyle>
          <a:p>
            <a:fld id="{72B147D4-96E9-4E53-8864-A33B78EB30C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543800" y="4635500"/>
            <a:ext cx="1447800" cy="308610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2400" y="57150"/>
            <a:ext cx="7391400" cy="461665"/>
          </a:xfrm>
        </p:spPr>
        <p:txBody>
          <a:bodyPr>
            <a:normAutofit/>
          </a:bodyPr>
          <a:lstStyle>
            <a:lvl1pPr algn="l">
              <a:defRPr sz="2400">
                <a:latin typeface="Century Gothic" pitchFamily="34" charset="0"/>
              </a:defRPr>
            </a:lvl1pPr>
          </a:lstStyle>
          <a:p>
            <a:r>
              <a:rPr lang="en-US" dirty="0" smtClean="0"/>
              <a:t>Color </a:t>
            </a:r>
            <a:r>
              <a:rPr lang="en-US" dirty="0" err="1" smtClean="0"/>
              <a:t>Palatte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21052"/>
            <a:ext cx="2133600" cy="273844"/>
          </a:xfrm>
        </p:spPr>
        <p:txBody>
          <a:bodyPr/>
          <a:lstStyle>
            <a:lvl1pPr>
              <a:defRPr sz="900">
                <a:latin typeface="Century Gothic" pitchFamily="34" charset="0"/>
              </a:defRPr>
            </a:lvl1pPr>
          </a:lstStyle>
          <a:p>
            <a:fld id="{72B147D4-96E9-4E53-8864-A33B78EB30C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064675" y="38845"/>
            <a:ext cx="1445715" cy="30816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371600" y="647700"/>
            <a:ext cx="619125" cy="619125"/>
          </a:xfrm>
          <a:prstGeom prst="rect">
            <a:avLst/>
          </a:prstGeom>
          <a:solidFill>
            <a:srgbClr val="748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371600" y="1583531"/>
            <a:ext cx="619125" cy="619125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371600" y="2519362"/>
            <a:ext cx="619125" cy="619125"/>
          </a:xfrm>
          <a:prstGeom prst="rect">
            <a:avLst/>
          </a:prstGeom>
          <a:solidFill>
            <a:srgbClr val="A1A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371600" y="3455193"/>
            <a:ext cx="619125" cy="619125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371600" y="4391025"/>
            <a:ext cx="619125" cy="619125"/>
          </a:xfrm>
          <a:prstGeom prst="rect">
            <a:avLst/>
          </a:prstGeom>
          <a:solidFill>
            <a:srgbClr val="CA00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000250" y="76200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48AB4"/>
                </a:solidFill>
                <a:latin typeface="Century Gothic" pitchFamily="34" charset="0"/>
              </a:rPr>
              <a:t>116, 138, 180</a:t>
            </a:r>
            <a:endParaRPr lang="en-US" dirty="0">
              <a:solidFill>
                <a:srgbClr val="748AB4"/>
              </a:solidFill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09775" y="1685925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DADADA"/>
                </a:solidFill>
                <a:latin typeface="Century Gothic" pitchFamily="34" charset="0"/>
              </a:rPr>
              <a:t>218, 218, 218</a:t>
            </a:r>
            <a:endParaRPr lang="en-US" dirty="0">
              <a:solidFill>
                <a:srgbClr val="DADADA"/>
              </a:solidFill>
              <a:latin typeface="Century Gothic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2019300" y="260985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A1A1A1"/>
                </a:solidFill>
                <a:latin typeface="Century Gothic" pitchFamily="34" charset="0"/>
              </a:rPr>
              <a:t>161, 161, 161</a:t>
            </a:r>
            <a:endParaRPr lang="en-US" dirty="0">
              <a:solidFill>
                <a:srgbClr val="A1A1A1"/>
              </a:solidFill>
              <a:latin typeface="Century Gothic" pitchFamily="3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09775" y="356235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62626"/>
                </a:solidFill>
                <a:latin typeface="Century Gothic" pitchFamily="34" charset="0"/>
              </a:rPr>
              <a:t>38, 38, 38</a:t>
            </a:r>
            <a:endParaRPr lang="en-US" dirty="0">
              <a:solidFill>
                <a:srgbClr val="262626"/>
              </a:solidFill>
              <a:latin typeface="Century Gothic" pitchFamily="34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000250" y="449580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A000D"/>
                </a:solidFill>
                <a:latin typeface="Century Gothic" pitchFamily="34" charset="0"/>
              </a:rPr>
              <a:t>202, 0, 13</a:t>
            </a:r>
            <a:endParaRPr lang="en-US" dirty="0">
              <a:solidFill>
                <a:srgbClr val="CA000D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5715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CC0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72200" y="237938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172200" y="190167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172200" y="1423967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72200" y="94625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46855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172200" y="333560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172200" y="381331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172200" y="429102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172200" y="4768732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172200" y="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753" name="Picture 1" descr="C:\Users\lblackburn\Desktop\west_ip_comm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8226" y="2850810"/>
            <a:ext cx="2895600" cy="44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5715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CC0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72200" y="237938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172200" y="190167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172200" y="1423967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72200" y="94625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46855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172200" y="333560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172200" y="381331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172200" y="429102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172200" y="4768732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172200" y="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753" name="Picture 1" descr="C:\Users\lblackburn\Desktop\west_ip_comm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8226" y="2850810"/>
            <a:ext cx="2895600" cy="44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5715000" cy="51435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rgbClr val="CC09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6172200" y="237938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172200" y="190167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172200" y="1423967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72200" y="94625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46855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172200" y="3335608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172200" y="3813316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172200" y="4291025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172200" y="4768732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172200" y="0"/>
            <a:ext cx="499690" cy="374768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753" name="Picture 1" descr="C:\Users\lblackburn\Desktop\west_ip_comm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8226" y="2850810"/>
            <a:ext cx="2895600" cy="445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F4226-272D-4843-BA1E-0E012CB091D7}" type="datetimeFigureOut">
              <a:rPr lang="en-US" smtClean="0"/>
              <a:pPr/>
              <a:t>5/8/2012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147D4-96E9-4E53-8864-A33B78EB30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customXml" Target="../ink/ink4.xml"/><Relationship Id="rId7" Type="http://schemas.openxmlformats.org/officeDocument/2006/relationships/image" Target="../media/image4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jfischer@westipc.com" TargetMode="External"/><Relationship Id="rId2" Type="http://schemas.openxmlformats.org/officeDocument/2006/relationships/hyperlink" Target="mailto:wwing@westipc.com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vcarone@westipc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customXml" Target="../ink/ink1.xml"/><Relationship Id="rId7" Type="http://schemas.openxmlformats.org/officeDocument/2006/relationships/image" Target="../media/image4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customXml" Target="../ink/ink2.xml"/><Relationship Id="rId7" Type="http://schemas.openxmlformats.org/officeDocument/2006/relationships/image" Target="../media/image4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customXml" Target="../ink/ink3.xml"/><Relationship Id="rId7" Type="http://schemas.openxmlformats.org/officeDocument/2006/relationships/image" Target="../media/image4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Studies of Successful Sales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Vince Carone – Regional Sales Manager  5.9.12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47D4-96E9-4E53-8864-A33B78EB30C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9451" y="675158"/>
            <a:ext cx="3718723" cy="2228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rgbClr val="CC092F"/>
                </a:solidFill>
              </a:rPr>
              <a:t> Network</a:t>
            </a:r>
            <a:endParaRPr lang="en-US" sz="2400" b="1" dirty="0">
              <a:solidFill>
                <a:srgbClr val="CC092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181601" y="1586858"/>
            <a:ext cx="3276600" cy="213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C092F"/>
                </a:solidFill>
              </a:rPr>
              <a:t>Enterprise Voice &amp; Telephony</a:t>
            </a:r>
            <a:endParaRPr lang="en-US" b="1" dirty="0">
              <a:solidFill>
                <a:srgbClr val="CC092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457331"/>
            <a:ext cx="22240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Voice</a:t>
            </a:r>
            <a:r>
              <a:rPr lang="en-US" sz="2400" dirty="0" err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Maxx</a:t>
            </a:r>
            <a:r>
              <a:rPr lang="en-US" sz="24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</a:t>
            </a:r>
            <a:endParaRPr lang="en-US" sz="2400" b="1" i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195995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Provided </a:t>
            </a:r>
            <a:r>
              <a:rPr lang="en-US" dirty="0" err="1" smtClean="0">
                <a:latin typeface="Century Gothic" pitchFamily="34" charset="0"/>
              </a:rPr>
              <a:t>VoiceMaxx</a:t>
            </a:r>
            <a:r>
              <a:rPr lang="en-US" dirty="0" smtClean="0">
                <a:latin typeface="Century Gothic" pitchFamily="34" charset="0"/>
              </a:rPr>
              <a:t> over existing AT&amp;T MPLS</a:t>
            </a:r>
            <a:endParaRPr lang="en-US" dirty="0" smtClean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T1s for redundant MAXXIS network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Primary </a:t>
            </a:r>
            <a:r>
              <a:rPr lang="en-US" dirty="0" err="1" smtClean="0">
                <a:latin typeface="Century Gothic" pitchFamily="34" charset="0"/>
              </a:rPr>
              <a:t>VoiceMaxx</a:t>
            </a:r>
            <a:r>
              <a:rPr lang="en-US" dirty="0" smtClean="0">
                <a:latin typeface="Century Gothic" pitchFamily="34" charset="0"/>
              </a:rPr>
              <a:t> - fail-over to AT&amp;T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Network Monitoring Tools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endParaRPr lang="en-US" b="1" dirty="0" smtClean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1220" y="247718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16038" algn="l"/>
              </a:tabLst>
            </a:pP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 pitchFamily="34" charset="0"/>
              <a:cs typeface="Arial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1" y="3028950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ea typeface="MS PGothic" pitchFamily="34" charset="-128"/>
                <a:cs typeface="Arial" pitchFamily="34" charset="0"/>
              </a:rPr>
              <a:t>Control</a:t>
            </a:r>
            <a:r>
              <a:rPr lang="en-US" sz="2400" dirty="0" err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ea typeface="MS PGothic" pitchFamily="34" charset="-128"/>
                <a:cs typeface="Arial" pitchFamily="34" charset="0"/>
              </a:rPr>
              <a:t>Maxx</a:t>
            </a:r>
            <a:endParaRPr lang="en-US" sz="2400" dirty="0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 pitchFamily="34" charset="0"/>
              <a:cs typeface="Arial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787" t="33035" b="35580"/>
          <a:stretch>
            <a:fillRect/>
          </a:stretch>
        </p:blipFill>
        <p:spPr bwMode="auto">
          <a:xfrm>
            <a:off x="965200" y="1531262"/>
            <a:ext cx="1320800" cy="51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438400" y="172473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pc="-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MAXXIS</a:t>
            </a: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14714" y="2371070"/>
            <a:ext cx="268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cs typeface="Arial" pitchFamily="34" charset="0"/>
              </a:rPr>
              <a:t>MaxxPoint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cs typeface="Arial" pitchFamily="34" charset="0"/>
              </a:rPr>
              <a:t> Web Portal </a:t>
            </a: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97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Common Customer Characteristics</a:t>
            </a:r>
            <a:endParaRPr lang="en-US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3200400"/>
            <a:ext cx="9144000" cy="742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57350"/>
            <a:ext cx="91440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971551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Lean IT Staff</a:t>
            </a:r>
            <a:endParaRPr lang="en-US" i="1" dirty="0" smtClean="0"/>
          </a:p>
        </p:txBody>
      </p:sp>
      <p:sp>
        <p:nvSpPr>
          <p:cNvPr id="10" name="Chevron 9"/>
          <p:cNvSpPr/>
          <p:nvPr/>
        </p:nvSpPr>
        <p:spPr>
          <a:xfrm>
            <a:off x="533400" y="3371850"/>
            <a:ext cx="484632" cy="363474"/>
          </a:xfrm>
          <a:prstGeom prst="chevron">
            <a:avLst/>
          </a:prstGeom>
          <a:solidFill>
            <a:srgbClr val="CC092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533400" y="2571750"/>
            <a:ext cx="484632" cy="363474"/>
          </a:xfrm>
          <a:prstGeom prst="chevron">
            <a:avLst/>
          </a:prstGeom>
          <a:solidFill>
            <a:srgbClr val="CC092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533400" y="1771650"/>
            <a:ext cx="484632" cy="363474"/>
          </a:xfrm>
          <a:prstGeom prst="chevron">
            <a:avLst/>
          </a:prstGeom>
          <a:solidFill>
            <a:srgbClr val="CC092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533400" y="1085850"/>
            <a:ext cx="484632" cy="363474"/>
          </a:xfrm>
          <a:prstGeom prst="chevron">
            <a:avLst/>
          </a:prstGeom>
          <a:solidFill>
            <a:srgbClr val="CC092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3000" y="180975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i="1" dirty="0" smtClean="0">
                <a:latin typeface="Calibri" pitchFamily="34" charset="0"/>
                <a:cs typeface="Calibri" pitchFamily="34" charset="0"/>
              </a:rPr>
              <a:t>Old Phone Systems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2753487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i="1" dirty="0" smtClean="0">
                <a:latin typeface="Calibri" pitchFamily="34" charset="0"/>
                <a:cs typeface="Calibri" pitchFamily="34" charset="0"/>
              </a:rPr>
              <a:t>Tight Budgets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37185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i="1" dirty="0" smtClean="0">
                <a:latin typeface="Calibri" pitchFamily="34" charset="0"/>
                <a:cs typeface="Calibri" pitchFamily="34" charset="0"/>
              </a:rPr>
              <a:t>Desire for Management Reporting Capability</a:t>
            </a:r>
            <a:endParaRPr lang="en-US" i="1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77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3657600" y="742950"/>
            <a:ext cx="4800600" cy="4191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2" name="Diagram 31"/>
          <p:cNvGraphicFramePr/>
          <p:nvPr/>
        </p:nvGraphicFramePr>
        <p:xfrm>
          <a:off x="2667000" y="819150"/>
          <a:ext cx="6705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Oval 22"/>
          <p:cNvSpPr/>
          <p:nvPr/>
        </p:nvSpPr>
        <p:spPr>
          <a:xfrm>
            <a:off x="5486400" y="2457450"/>
            <a:ext cx="1143000" cy="10287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800600" y="1828800"/>
            <a:ext cx="2514600" cy="2266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"/>
            <a:ext cx="7696200" cy="461665"/>
          </a:xfrm>
        </p:spPr>
        <p:txBody>
          <a:bodyPr>
            <a:noAutofit/>
          </a:bodyPr>
          <a:lstStyle/>
          <a:p>
            <a:r>
              <a:rPr lang="en-US" dirty="0" smtClean="0"/>
              <a:t>Flexible Application of Technology and Solutions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562600" y="2552700"/>
            <a:ext cx="990600" cy="800100"/>
          </a:xfrm>
          <a:prstGeom prst="ellipse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Client</a:t>
            </a:r>
            <a:endParaRPr lang="en-US" sz="1600" b="1" dirty="0"/>
          </a:p>
        </p:txBody>
      </p:sp>
      <p:grpSp>
        <p:nvGrpSpPr>
          <p:cNvPr id="3" name="Group 7"/>
          <p:cNvGrpSpPr/>
          <p:nvPr/>
        </p:nvGrpSpPr>
        <p:grpSpPr>
          <a:xfrm>
            <a:off x="5638801" y="1581150"/>
            <a:ext cx="810815" cy="395273"/>
            <a:chOff x="1423392" y="284"/>
            <a:chExt cx="810815" cy="527030"/>
          </a:xfrm>
          <a:solidFill>
            <a:schemeClr val="tx1">
              <a:lumMod val="75000"/>
              <a:lumOff val="2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9" name="Rounded Rectangle 8"/>
            <p:cNvSpPr/>
            <p:nvPr/>
          </p:nvSpPr>
          <p:spPr>
            <a:xfrm>
              <a:off x="1423392" y="284"/>
              <a:ext cx="810815" cy="5270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449119" y="26011"/>
              <a:ext cx="759361" cy="4755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 smtClean="0"/>
                <a:t>Enterprise Voice</a:t>
              </a:r>
              <a:endParaRPr lang="en-US" sz="900" kern="1200" dirty="0"/>
            </a:p>
          </p:txBody>
        </p:sp>
      </p:grpSp>
      <p:grpSp>
        <p:nvGrpSpPr>
          <p:cNvPr id="4" name="Group 10"/>
          <p:cNvGrpSpPr/>
          <p:nvPr/>
        </p:nvGrpSpPr>
        <p:grpSpPr>
          <a:xfrm>
            <a:off x="6732985" y="2405077"/>
            <a:ext cx="810815" cy="395273"/>
            <a:chOff x="2425388" y="728277"/>
            <a:chExt cx="810815" cy="527030"/>
          </a:xfrm>
          <a:solidFill>
            <a:schemeClr val="tx1">
              <a:lumMod val="75000"/>
              <a:lumOff val="2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2" name="Rounded Rectangle 11"/>
            <p:cNvSpPr/>
            <p:nvPr/>
          </p:nvSpPr>
          <p:spPr>
            <a:xfrm>
              <a:off x="2425388" y="728277"/>
              <a:ext cx="810815" cy="5270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4">
                <a:hueOff val="-1116192"/>
                <a:satOff val="6725"/>
                <a:lumOff val="53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2451115" y="754004"/>
              <a:ext cx="759361" cy="4755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 smtClean="0"/>
                <a:t>Managed Network</a:t>
              </a:r>
              <a:endParaRPr lang="en-US" sz="900" kern="1200" dirty="0"/>
            </a:p>
          </p:txBody>
        </p:sp>
      </p:grpSp>
      <p:grpSp>
        <p:nvGrpSpPr>
          <p:cNvPr id="5" name="Group 13"/>
          <p:cNvGrpSpPr/>
          <p:nvPr/>
        </p:nvGrpSpPr>
        <p:grpSpPr>
          <a:xfrm>
            <a:off x="6428185" y="3471877"/>
            <a:ext cx="810815" cy="395273"/>
            <a:chOff x="2042659" y="2293566"/>
            <a:chExt cx="810815" cy="527031"/>
          </a:xfrm>
          <a:solidFill>
            <a:schemeClr val="tx1">
              <a:lumMod val="75000"/>
              <a:lumOff val="2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5" name="Rounded Rectangle 14"/>
            <p:cNvSpPr/>
            <p:nvPr/>
          </p:nvSpPr>
          <p:spPr>
            <a:xfrm>
              <a:off x="2042659" y="2293566"/>
              <a:ext cx="810815" cy="527031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2068386" y="2313251"/>
              <a:ext cx="759361" cy="4755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 smtClean="0"/>
                <a:t>System Integration &amp; Application</a:t>
              </a:r>
              <a:endParaRPr lang="en-US" sz="900" kern="1200" dirty="0"/>
            </a:p>
          </p:txBody>
        </p:sp>
      </p:grpSp>
      <p:grpSp>
        <p:nvGrpSpPr>
          <p:cNvPr id="6" name="Group 16"/>
          <p:cNvGrpSpPr/>
          <p:nvPr/>
        </p:nvGrpSpPr>
        <p:grpSpPr>
          <a:xfrm>
            <a:off x="4904186" y="3486150"/>
            <a:ext cx="810815" cy="395272"/>
            <a:chOff x="804124" y="1906194"/>
            <a:chExt cx="810815" cy="527030"/>
          </a:xfrm>
          <a:solidFill>
            <a:schemeClr val="tx1">
              <a:lumMod val="75000"/>
              <a:lumOff val="2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8" name="Rounded Rectangle 17"/>
            <p:cNvSpPr/>
            <p:nvPr/>
          </p:nvSpPr>
          <p:spPr>
            <a:xfrm>
              <a:off x="804124" y="1906194"/>
              <a:ext cx="810815" cy="5270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4">
                <a:hueOff val="-3348577"/>
                <a:satOff val="20174"/>
                <a:lumOff val="161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829851" y="1906850"/>
              <a:ext cx="759361" cy="47557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 smtClean="0"/>
                <a:t>Messaging &amp; Presence</a:t>
              </a:r>
              <a:endParaRPr lang="en-US" sz="900" kern="1200" dirty="0"/>
            </a:p>
          </p:txBody>
        </p:sp>
      </p:grpSp>
      <p:grpSp>
        <p:nvGrpSpPr>
          <p:cNvPr id="7" name="Group 19"/>
          <p:cNvGrpSpPr/>
          <p:nvPr/>
        </p:nvGrpSpPr>
        <p:grpSpPr>
          <a:xfrm>
            <a:off x="4495800" y="2405077"/>
            <a:ext cx="810815" cy="395273"/>
            <a:chOff x="421395" y="728277"/>
            <a:chExt cx="810815" cy="527030"/>
          </a:xfrm>
          <a:solidFill>
            <a:schemeClr val="tx1">
              <a:lumMod val="75000"/>
              <a:lumOff val="2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Rounded Rectangle 20"/>
            <p:cNvSpPr/>
            <p:nvPr/>
          </p:nvSpPr>
          <p:spPr>
            <a:xfrm>
              <a:off x="421395" y="728277"/>
              <a:ext cx="810815" cy="52703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4">
                <a:hueOff val="-4464770"/>
                <a:satOff val="26899"/>
                <a:lumOff val="215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447122" y="754004"/>
              <a:ext cx="759361" cy="4755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 smtClean="0"/>
                <a:t>Conferencing &amp;</a:t>
              </a:r>
              <a:br>
                <a:rPr lang="en-US" sz="900" kern="1200" dirty="0" smtClean="0"/>
              </a:br>
              <a:r>
                <a:rPr lang="en-US" sz="900" kern="1200" dirty="0" smtClean="0"/>
                <a:t>Collaboration</a:t>
              </a:r>
              <a:endParaRPr lang="en-US" sz="900" kern="12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57200" y="895350"/>
            <a:ext cx="304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ea typeface="Times New Roman" pitchFamily="18" charset="0"/>
              </a:rPr>
              <a:t>A robust portfolio of proprietary and partner services, coupled with the experience and knowledge to engineer a solution that is most suitable to a company’s needs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2000250"/>
            <a:ext cx="26420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Q&amp;A</a:t>
            </a:r>
            <a:endParaRPr lang="en-US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040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Resources</a:t>
            </a:r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 </a:t>
            </a:r>
            <a:endParaRPr lang="en-US" dirty="0" smtClean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28" name="Content Placeholder 10"/>
          <p:cNvSpPr txBox="1">
            <a:spLocks/>
          </p:cNvSpPr>
          <p:nvPr/>
        </p:nvSpPr>
        <p:spPr bwMode="auto">
          <a:xfrm>
            <a:off x="220174" y="590550"/>
            <a:ext cx="4177014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tabLst>
                <a:tab pos="1316038" algn="l"/>
              </a:tabLst>
            </a:pPr>
            <a:endParaRPr lang="en-US" sz="1600" dirty="0">
              <a:latin typeface="Century Gothic" pitchFamily="34" charset="0"/>
            </a:endParaRPr>
          </a:p>
          <a:p>
            <a:pPr>
              <a:tabLst>
                <a:tab pos="1316038" algn="l"/>
              </a:tabLst>
            </a:pPr>
            <a:endParaRPr lang="en-US" sz="1600" dirty="0">
              <a:latin typeface="Century Gothic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27800" y="3813175"/>
              <a:ext cx="1879600" cy="71438"/>
            </p14:xfrm>
          </p:contentPart>
        </mc:Choice>
        <mc:Fallback xmlns="">
          <p:pic>
            <p:nvPicPr>
              <p:cNvPr id="1026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21310" y="3808286"/>
                <a:ext cx="1892580" cy="81217"/>
              </a:xfrm>
              <a:prstGeom prst="rect">
                <a:avLst/>
              </a:prstGeom>
            </p:spPr>
          </p:pic>
        </mc:Fallback>
      </mc:AlternateContent>
      <p:pic>
        <p:nvPicPr>
          <p:cNvPr id="2050" name="Picture 2" descr="C:\Users\jfischer\AppData\Local\Temp\SNAGHTML1183651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8436">
            <a:off x="4876801" y="1218987"/>
            <a:ext cx="3829050" cy="305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1352550"/>
            <a:ext cx="39399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Partner Portal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ChannelPoint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742950" lvl="1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Case Studies</a:t>
            </a:r>
          </a:p>
          <a:p>
            <a:pPr marL="742950" lvl="1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Product Sheets</a:t>
            </a:r>
          </a:p>
          <a:p>
            <a:pPr marL="742950" lvl="1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Presentations</a:t>
            </a:r>
          </a:p>
          <a:p>
            <a:pPr marL="742950" lvl="1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Webinars</a:t>
            </a:r>
          </a:p>
          <a:p>
            <a:pPr marL="742950" lvl="1" indent="-285750">
              <a:buFont typeface="Arial" pitchFamily="34" charset="0"/>
              <a:buChar char="•"/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4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280" y="285750"/>
            <a:ext cx="4947920" cy="4950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Contacts</a:t>
            </a:r>
          </a:p>
          <a:p>
            <a:pPr algn="ctr"/>
            <a:endParaRPr lang="en-U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Wade </a:t>
            </a: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Wing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Channel Manager East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  <a:hlinkClick r:id="rId2"/>
              </a:rPr>
              <a:t>wwing@westipc.com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502.315.5163</a:t>
            </a:r>
          </a:p>
          <a:p>
            <a:pPr algn="ctr"/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Janeen Fischer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Channel Marketing Manager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  <a:hlinkClick r:id="rId3"/>
              </a:rPr>
              <a:t>jfischer@westipc.com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925.271.792</a:t>
            </a:r>
          </a:p>
          <a:p>
            <a:pPr algn="ctr"/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Vince Carone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Regional Sales Manager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  <a:hlinkClick r:id="rId4"/>
              </a:rPr>
              <a:t>vcarone</a:t>
            </a:r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  <a:hlinkClick r:id="rId4"/>
              </a:rPr>
              <a:t>@westipc.com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847.512.4202</a:t>
            </a:r>
            <a:endParaRPr lang="en-U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partner@westipc.com</a:t>
            </a:r>
            <a:endParaRPr 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80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8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</p:spPr>
        <p:txBody>
          <a:bodyPr/>
          <a:lstStyle/>
          <a:p>
            <a:pPr eaLnBrk="1" hangingPunct="1"/>
            <a:r>
              <a:rPr lang="en-US" i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Who We Are…</a:t>
            </a:r>
            <a:endParaRPr i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4035" name="TextBox 8"/>
          <p:cNvSpPr txBox="1">
            <a:spLocks noChangeArrowheads="1"/>
          </p:cNvSpPr>
          <p:nvPr/>
        </p:nvSpPr>
        <p:spPr bwMode="auto">
          <a:xfrm>
            <a:off x="1905000" y="2038350"/>
            <a:ext cx="66294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 smtClean="0">
                <a:cs typeface="Arial" pitchFamily="34" charset="0"/>
              </a:rPr>
              <a:t>We Are Not A Phone Company.</a:t>
            </a:r>
          </a:p>
          <a:p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b="1" dirty="0" smtClean="0">
                <a:cs typeface="Arial" pitchFamily="34" charset="0"/>
              </a:rPr>
              <a:t>We…</a:t>
            </a:r>
          </a:p>
          <a:p>
            <a:pPr marL="225425" indent="-225425">
              <a:buFont typeface="Arial" pitchFamily="34" charset="0"/>
              <a:buChar char="•"/>
            </a:pPr>
            <a:r>
              <a:rPr lang="en-US" sz="1600" dirty="0" smtClean="0">
                <a:cs typeface="Arial" pitchFamily="34" charset="0"/>
              </a:rPr>
              <a:t>Deliver world-class service</a:t>
            </a:r>
          </a:p>
          <a:p>
            <a:pPr marL="225425" indent="-225425">
              <a:buFont typeface="Arial" pitchFamily="34" charset="0"/>
              <a:buChar char="•"/>
            </a:pPr>
            <a:r>
              <a:rPr lang="en-US" sz="1600" dirty="0" smtClean="0">
                <a:cs typeface="Arial" pitchFamily="34" charset="0"/>
              </a:rPr>
              <a:t>Raise the performance of your company</a:t>
            </a:r>
          </a:p>
          <a:p>
            <a:pPr marL="225425" indent="-225425">
              <a:buFont typeface="Arial" pitchFamily="34" charset="0"/>
              <a:buChar char="•"/>
            </a:pPr>
            <a:r>
              <a:rPr lang="en-US" sz="1600" dirty="0" smtClean="0">
                <a:cs typeface="Arial" pitchFamily="34" charset="0"/>
              </a:rPr>
              <a:t>Transform the way your business works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600" dirty="0" smtClean="0">
                <a:cs typeface="Arial" pitchFamily="34" charset="0"/>
              </a:rPr>
              <a:t>Unite &amp; Deploy business technologies via a scalable on-demand, cloud-based communications platform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1600" dirty="0" smtClean="0">
                <a:cs typeface="Arial" pitchFamily="34" charset="0"/>
              </a:rPr>
              <a:t>Leverage communication tools in a way that outmoded telephone companies can’t</a:t>
            </a:r>
          </a:p>
          <a:p>
            <a:r>
              <a:rPr lang="en-US" sz="1600" dirty="0" smtClean="0"/>
              <a:t>  </a:t>
            </a:r>
          </a:p>
          <a:p>
            <a:pPr lvl="1"/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    </a:t>
            </a:r>
            <a:endParaRPr lang="en-US" sz="1600" dirty="0"/>
          </a:p>
          <a:p>
            <a:r>
              <a:rPr lang="en-US" sz="1600" dirty="0"/>
              <a:t>	</a:t>
            </a:r>
          </a:p>
          <a:p>
            <a:endParaRPr lang="en-US" sz="1600" dirty="0"/>
          </a:p>
        </p:txBody>
      </p:sp>
      <p:pic>
        <p:nvPicPr>
          <p:cNvPr id="6" name="Picture 5" descr="west_ip_com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971550"/>
            <a:ext cx="4495800" cy="87740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WIPC Complete UC Portfolio</a:t>
            </a:r>
            <a:endParaRPr lang="en-US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3" name="Group 49"/>
          <p:cNvGrpSpPr/>
          <p:nvPr/>
        </p:nvGrpSpPr>
        <p:grpSpPr>
          <a:xfrm>
            <a:off x="533400" y="857250"/>
            <a:ext cx="8458200" cy="3714750"/>
            <a:chOff x="533400" y="1143000"/>
            <a:chExt cx="8458200" cy="4953000"/>
          </a:xfrm>
        </p:grpSpPr>
        <p:sp>
          <p:nvSpPr>
            <p:cNvPr id="27" name="Rectangle 26"/>
            <p:cNvSpPr/>
            <p:nvPr/>
          </p:nvSpPr>
          <p:spPr>
            <a:xfrm>
              <a:off x="533400" y="1143000"/>
              <a:ext cx="6781800" cy="4953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343400" y="3962400"/>
              <a:ext cx="8382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181600" y="3962400"/>
              <a:ext cx="838200" cy="76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143000" y="1752600"/>
              <a:ext cx="990600" cy="685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209800" y="1752600"/>
              <a:ext cx="1447800" cy="685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962400" y="3429000"/>
              <a:ext cx="3124200" cy="190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400" b="1" dirty="0" smtClean="0">
                  <a:solidFill>
                    <a:srgbClr val="CC092F"/>
                  </a:solidFill>
                </a:rPr>
                <a:t>Conferencing &amp; Collaboration</a:t>
              </a:r>
              <a:endParaRPr lang="en-US" sz="1400" b="1" dirty="0">
                <a:solidFill>
                  <a:srgbClr val="CC092F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962400" y="1371600"/>
              <a:ext cx="3124200" cy="190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 smtClean="0">
                  <a:solidFill>
                    <a:srgbClr val="CC092F"/>
                  </a:solidFill>
                </a:rPr>
                <a:t>Enterprise Voice &amp; Telephony</a:t>
              </a:r>
              <a:endParaRPr lang="en-US" sz="1400" b="1" dirty="0">
                <a:solidFill>
                  <a:srgbClr val="CC092F"/>
                </a:solidFill>
              </a:endParaRPr>
            </a:p>
          </p:txBody>
        </p:sp>
        <p:sp>
          <p:nvSpPr>
            <p:cNvPr id="30" name="Rectangle 29">
              <a:hlinkClick r:id="" action="ppaction://noaction"/>
            </p:cNvPr>
            <p:cNvSpPr/>
            <p:nvPr/>
          </p:nvSpPr>
          <p:spPr>
            <a:xfrm>
              <a:off x="762000" y="3429000"/>
              <a:ext cx="3048000" cy="190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400" b="1" dirty="0" smtClean="0">
                  <a:solidFill>
                    <a:srgbClr val="CC092F"/>
                  </a:solidFill>
                </a:rPr>
                <a:t>Messaging &amp; Presence</a:t>
              </a:r>
              <a:endParaRPr lang="en-US" sz="1400" b="1" dirty="0">
                <a:solidFill>
                  <a:srgbClr val="CC092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62000" y="1371600"/>
              <a:ext cx="3048000" cy="1905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b="1" dirty="0" smtClean="0">
                  <a:solidFill>
                    <a:srgbClr val="CC092F"/>
                  </a:solidFill>
                </a:rPr>
                <a:t>Application Aware Networks</a:t>
              </a:r>
              <a:endParaRPr lang="en-US" sz="1400" b="1" dirty="0">
                <a:solidFill>
                  <a:srgbClr val="CC092F"/>
                </a:solidFill>
              </a:endParaRPr>
            </a:p>
          </p:txBody>
        </p:sp>
        <p:sp>
          <p:nvSpPr>
            <p:cNvPr id="73" name="Right Arrow 72"/>
            <p:cNvSpPr/>
            <p:nvPr/>
          </p:nvSpPr>
          <p:spPr>
            <a:xfrm>
              <a:off x="914400" y="1905000"/>
              <a:ext cx="1905000" cy="457200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00200" y="2971800"/>
              <a:ext cx="4724400" cy="838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C092F"/>
                  </a:solidFill>
                </a:rPr>
                <a:t>Unified Communications </a:t>
              </a:r>
            </a:p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As a Service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Rectangle 32">
              <a:hlinkClick r:id="" action="ppaction://noaction"/>
            </p:cNvPr>
            <p:cNvSpPr/>
            <p:nvPr/>
          </p:nvSpPr>
          <p:spPr>
            <a:xfrm>
              <a:off x="762000" y="5511800"/>
              <a:ext cx="63246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rgbClr val="CC092F"/>
                  </a:solidFill>
                </a:rPr>
                <a:t>Client Applications Integration</a:t>
              </a:r>
              <a:endParaRPr lang="en-US" b="1" dirty="0">
                <a:solidFill>
                  <a:srgbClr val="CC092F"/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27781" y="2450068"/>
              <a:ext cx="854721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Network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Infrastructure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524000" y="2450068"/>
              <a:ext cx="83067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Network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Management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209800" y="2450068"/>
              <a:ext cx="83067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QoS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Management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878277" y="2450068"/>
              <a:ext cx="88036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Unified Threat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Management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09384" y="2514600"/>
              <a:ext cx="691215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Telephony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799134" y="2514600"/>
              <a:ext cx="611065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Trunking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525124" y="2526268"/>
              <a:ext cx="72327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Mobile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Integration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377637" y="2526268"/>
              <a:ext cx="55656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Contact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Center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2" name="TextBox 61">
              <a:hlinkClick r:id="" action="ppaction://noaction"/>
            </p:cNvPr>
            <p:cNvSpPr txBox="1"/>
            <p:nvPr/>
          </p:nvSpPr>
          <p:spPr>
            <a:xfrm>
              <a:off x="824575" y="4724400"/>
              <a:ext cx="881973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IM &amp; Presence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676400" y="4724400"/>
              <a:ext cx="450764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Email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551080" y="4724400"/>
              <a:ext cx="348172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Fax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076937" y="4724400"/>
              <a:ext cx="660758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Voicemail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163634" y="4583668"/>
              <a:ext cx="82105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Web 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Conferencing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101446" y="4583668"/>
              <a:ext cx="82105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Video 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Conferencing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113141" y="4572000"/>
              <a:ext cx="821059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Audio </a:t>
              </a:r>
            </a:p>
            <a:p>
              <a:pPr algn="ctr"/>
              <a:r>
                <a:rPr lang="en-US" sz="900" b="1" dirty="0" smtClean="0">
                  <a:solidFill>
                    <a:schemeClr val="accent1">
                      <a:lumMod val="50000"/>
                    </a:schemeClr>
                  </a:solidFill>
                </a:rPr>
                <a:t>Conferencing</a:t>
              </a:r>
              <a:endParaRPr lang="en-US" sz="900" b="1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5" name="Rectangle 94">
              <a:hlinkClick r:id="" action="ppaction://noaction"/>
            </p:cNvPr>
            <p:cNvSpPr/>
            <p:nvPr/>
          </p:nvSpPr>
          <p:spPr>
            <a:xfrm>
              <a:off x="3886200" y="1828800"/>
              <a:ext cx="1295400" cy="609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VoiceMaxx</a:t>
              </a:r>
            </a:p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VoiceMaxx</a:t>
              </a:r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100" b="1" i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CE</a:t>
              </a:r>
              <a:endParaRPr lang="en-US" sz="11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tangle 95">
              <a:hlinkClick r:id="" action="ppaction://noaction"/>
            </p:cNvPr>
            <p:cNvSpPr/>
            <p:nvPr/>
          </p:nvSpPr>
          <p:spPr>
            <a:xfrm>
              <a:off x="5410200" y="1752600"/>
              <a:ext cx="914400" cy="8382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Mobile</a:t>
              </a:r>
            </a:p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Connect</a:t>
              </a:r>
              <a:endParaRPr lang="en-US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6">
              <a:hlinkClick r:id="" action="ppaction://noaction"/>
            </p:cNvPr>
            <p:cNvSpPr/>
            <p:nvPr/>
          </p:nvSpPr>
          <p:spPr>
            <a:xfrm>
              <a:off x="6172200" y="1752600"/>
              <a:ext cx="914400" cy="762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Control</a:t>
              </a:r>
            </a:p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Maxx</a:t>
              </a:r>
              <a:endParaRPr lang="en-US" sz="11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TextBox 98">
              <a:hlinkClick r:id="" action="ppaction://noaction"/>
            </p:cNvPr>
            <p:cNvSpPr txBox="1"/>
            <p:nvPr/>
          </p:nvSpPr>
          <p:spPr>
            <a:xfrm>
              <a:off x="2343217" y="4191000"/>
              <a:ext cx="780983" cy="574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DirecFax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Rectangle 102">
              <a:hlinkClick r:id="" action="ppaction://noaction"/>
            </p:cNvPr>
            <p:cNvSpPr/>
            <p:nvPr/>
          </p:nvSpPr>
          <p:spPr>
            <a:xfrm>
              <a:off x="6096000" y="3962400"/>
              <a:ext cx="914400" cy="609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>
                  <a:solidFill>
                    <a:srgbClr val="C00000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MaxxUM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752600" y="1752600"/>
              <a:ext cx="609600" cy="10668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362200" y="1676400"/>
              <a:ext cx="609600" cy="1143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>
              <a:hlinkClick r:id="" action="ppaction://noaction"/>
            </p:cNvPr>
            <p:cNvSpPr txBox="1"/>
            <p:nvPr/>
          </p:nvSpPr>
          <p:spPr>
            <a:xfrm>
              <a:off x="1029954" y="4191000"/>
              <a:ext cx="553357" cy="574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AMP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62000" y="1828800"/>
              <a:ext cx="990600" cy="57451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MAXXIS 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773216" y="1828800"/>
              <a:ext cx="1112984" cy="5745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WIPC</a:t>
              </a:r>
            </a:p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MaxxSecure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0" name="Picture 79" descr="webex.jpg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48000" y="4267200"/>
              <a:ext cx="726343" cy="365455"/>
            </a:xfrm>
            <a:prstGeom prst="rect">
              <a:avLst/>
            </a:prstGeom>
          </p:spPr>
        </p:pic>
        <p:pic>
          <p:nvPicPr>
            <p:cNvPr id="81" name="Picture 80" descr="lync.jpg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62434" y="4230716"/>
              <a:ext cx="805369" cy="477468"/>
            </a:xfrm>
            <a:prstGeom prst="rect">
              <a:avLst/>
            </a:prstGeom>
          </p:spPr>
        </p:pic>
        <p:pic>
          <p:nvPicPr>
            <p:cNvPr id="82" name="Picture 81" descr="webex.jpg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91000" y="4038600"/>
              <a:ext cx="726343" cy="3654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</p:pic>
        <p:pic>
          <p:nvPicPr>
            <p:cNvPr id="83" name="Picture 82" descr="lync.jpg">
              <a:hlinkClick r:id="" action="ppaction://noaction"/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71601" y="3980601"/>
              <a:ext cx="914400" cy="542108"/>
            </a:xfrm>
            <a:prstGeom prst="rect">
              <a:avLst/>
            </a:prstGeom>
          </p:spPr>
        </p:pic>
        <p:pic>
          <p:nvPicPr>
            <p:cNvPr id="84" name="Picture 9" descr="Description: http://blog.nhcolorado.com/Portals/30059/images/office_365.jpg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3962400"/>
              <a:ext cx="868907" cy="2404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9" descr="Description: http://blog.nhcolorado.com/Portals/30059/images/office_365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2096" y="1546577"/>
              <a:ext cx="1321725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8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4889" y="2079257"/>
              <a:ext cx="1326711" cy="274320"/>
            </a:xfrm>
            <a:prstGeom prst="rect">
              <a:avLst/>
            </a:prstGeom>
          </p:spPr>
        </p:pic>
        <p:pic>
          <p:nvPicPr>
            <p:cNvPr id="87" name="Picture 8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705104" y="2368817"/>
              <a:ext cx="1175711" cy="27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8" name="Picture 87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51224" y="2707640"/>
              <a:ext cx="1279253" cy="274320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8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4056" y="2981960"/>
              <a:ext cx="1266759" cy="5486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663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1600200"/>
            <a:ext cx="8686800" cy="22288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61932"/>
              </p:ext>
            </p:extLst>
          </p:nvPr>
        </p:nvGraphicFramePr>
        <p:xfrm>
          <a:off x="381000" y="1943100"/>
          <a:ext cx="8382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1508760"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REIT</a:t>
                      </a:r>
                    </a:p>
                  </a:txBody>
                  <a:tcPr marL="45720" marR="45720" marT="34290" marB="34290"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Transportation/Trucking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Manufacturing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45720" marR="45720" marT="34290" marB="3429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Today’s Focus:  Vertical Industries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343400" y="1828800"/>
            <a:ext cx="38100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C092F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524000" y="1828800"/>
            <a:ext cx="381000" cy="2857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CC092F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239000" y="1837373"/>
            <a:ext cx="381000" cy="268605"/>
          </a:xfrm>
          <a:prstGeom prst="ellipse">
            <a:avLst/>
          </a:prstGeom>
          <a:solidFill>
            <a:schemeClr val="bg1"/>
          </a:solidFill>
          <a:ln w="28575">
            <a:solidFill>
              <a:srgbClr val="CC092F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Customer:  REIT with 200 Locations</a:t>
            </a:r>
            <a:endParaRPr lang="en-US" dirty="0" smtClean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28" name="Content Placeholder 10"/>
          <p:cNvSpPr txBox="1">
            <a:spLocks/>
          </p:cNvSpPr>
          <p:nvPr/>
        </p:nvSpPr>
        <p:spPr bwMode="auto">
          <a:xfrm>
            <a:off x="304800" y="1702148"/>
            <a:ext cx="4572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27800" y="3813175"/>
              <a:ext cx="1879600" cy="71438"/>
            </p14:xfrm>
          </p:contentPart>
        </mc:Choice>
        <mc:Fallback xmlns="">
          <p:pic>
            <p:nvPicPr>
              <p:cNvPr id="1026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21310" y="3808286"/>
                <a:ext cx="1892580" cy="81217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613" y="1264682"/>
            <a:ext cx="2965614" cy="17840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228600" y="895350"/>
            <a:ext cx="510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sz="2400" dirty="0" smtClean="0">
                <a:latin typeface="Century Gothic" pitchFamily="34" charset="0"/>
              </a:rPr>
              <a:t>Triggers</a:t>
            </a:r>
          </a:p>
          <a:p>
            <a:pPr>
              <a:tabLst>
                <a:tab pos="1316038" algn="l"/>
              </a:tabLst>
            </a:pPr>
            <a:endParaRPr lang="en-US" sz="2400" dirty="0" smtClean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sz="2400" dirty="0" smtClean="0">
                <a:latin typeface="Century Gothic" pitchFamily="34" charset="0"/>
              </a:rPr>
              <a:t>10 year old phone system at Headquarters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sz="2400" dirty="0" smtClean="0">
                <a:latin typeface="Century Gothic" pitchFamily="34" charset="0"/>
              </a:rPr>
              <a:t>Branch locations opening and closing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sz="2400" dirty="0" smtClean="0">
                <a:latin typeface="Century Gothic" pitchFamily="34" charset="0"/>
              </a:rPr>
              <a:t>Lean IT Staff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sz="2400" dirty="0" smtClean="0">
                <a:latin typeface="Century Gothic" pitchFamily="34" charset="0"/>
              </a:rPr>
              <a:t>Small Capital Budget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sz="2400" dirty="0" smtClean="0">
                <a:latin typeface="Century Gothic" pitchFamily="34" charset="0"/>
              </a:rPr>
              <a:t>Centralizing Management</a:t>
            </a:r>
            <a:endParaRPr lang="en-US" sz="24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801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47D4-96E9-4E53-8864-A33B78EB30C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0876" y="1028700"/>
            <a:ext cx="3718723" cy="2228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rgbClr val="CC092F"/>
                </a:solidFill>
              </a:rPr>
              <a:t>Application Aware Networks</a:t>
            </a:r>
            <a:endParaRPr lang="en-US" sz="2400" b="1" dirty="0">
              <a:solidFill>
                <a:srgbClr val="CC092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1937623"/>
            <a:ext cx="124745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z="2800" spc="-3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MAXXIS</a:t>
            </a: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79287" y="2228552"/>
            <a:ext cx="1702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z="2400" dirty="0" err="1">
                <a:solidFill>
                  <a:srgbClr val="FFC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Maxx</a:t>
            </a:r>
            <a:r>
              <a:rPr lang="en-US" sz="2400" dirty="0" err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Secure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181600" y="1733550"/>
            <a:ext cx="3276600" cy="213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C092F"/>
                </a:solidFill>
              </a:rPr>
              <a:t>Enterprise Voice &amp; Telephony</a:t>
            </a:r>
            <a:endParaRPr lang="en-US" b="1" dirty="0">
              <a:solidFill>
                <a:srgbClr val="CC092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3600" y="2628840"/>
            <a:ext cx="184300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z="28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Voice</a:t>
            </a:r>
            <a:r>
              <a:rPr lang="en-US" sz="2800" dirty="0" err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Maxx</a:t>
            </a:r>
            <a:r>
              <a:rPr lang="en-US" sz="28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</a:t>
            </a:r>
            <a:endParaRPr lang="en-US" sz="2800" b="1" i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490971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Provided MPLS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Pilot for Hosted Voice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err="1" smtClean="0">
                <a:latin typeface="Century Gothic" pitchFamily="34" charset="0"/>
              </a:rPr>
              <a:t>RoadMap</a:t>
            </a:r>
            <a:endParaRPr lang="en-US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9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Customer: Transportation/Trucking 60</a:t>
            </a:r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 Locations</a:t>
            </a:r>
            <a:endParaRPr lang="en-US" dirty="0" smtClean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28" name="Content Placeholder 10"/>
          <p:cNvSpPr txBox="1">
            <a:spLocks/>
          </p:cNvSpPr>
          <p:nvPr/>
        </p:nvSpPr>
        <p:spPr bwMode="auto">
          <a:xfrm>
            <a:off x="214312" y="709612"/>
            <a:ext cx="4572000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tabLst>
                <a:tab pos="1316038" algn="l"/>
              </a:tabLst>
            </a:pPr>
            <a:r>
              <a:rPr lang="en-US" dirty="0">
                <a:latin typeface="Century Gothic" pitchFamily="34" charset="0"/>
              </a:rPr>
              <a:t>Triggers</a:t>
            </a:r>
          </a:p>
          <a:p>
            <a:pPr>
              <a:tabLst>
                <a:tab pos="1316038" algn="l"/>
              </a:tabLst>
            </a:pPr>
            <a:endParaRPr lang="en-US" dirty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Wanted to upgrade </a:t>
            </a:r>
            <a:r>
              <a:rPr lang="en-US" dirty="0">
                <a:latin typeface="Century Gothic" pitchFamily="34" charset="0"/>
              </a:rPr>
              <a:t>t</a:t>
            </a:r>
            <a:r>
              <a:rPr lang="en-US" dirty="0" smtClean="0">
                <a:latin typeface="Century Gothic" pitchFamily="34" charset="0"/>
              </a:rPr>
              <a:t>echnology while reducing costs and improving </a:t>
            </a:r>
            <a:r>
              <a:rPr lang="en-US" dirty="0">
                <a:latin typeface="Century Gothic" pitchFamily="34" charset="0"/>
              </a:rPr>
              <a:t>e</a:t>
            </a:r>
            <a:r>
              <a:rPr lang="en-US" dirty="0" smtClean="0">
                <a:latin typeface="Century Gothic" pitchFamily="34" charset="0"/>
              </a:rPr>
              <a:t>fficiencies</a:t>
            </a:r>
            <a:endParaRPr lang="en-US" dirty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IT Director wanted visibility into traffic at remote locations with no IT expertise in order  to determine bandwidth needs 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Old Phone systems – No UC or </a:t>
            </a:r>
            <a:r>
              <a:rPr lang="en-US" dirty="0">
                <a:latin typeface="Century Gothic" pitchFamily="34" charset="0"/>
              </a:rPr>
              <a:t>r</a:t>
            </a:r>
            <a:r>
              <a:rPr lang="en-US" dirty="0" smtClean="0">
                <a:latin typeface="Century Gothic" pitchFamily="34" charset="0"/>
              </a:rPr>
              <a:t>eporting capabilities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Contracts on Month to Month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endParaRPr lang="en-US" sz="1600" dirty="0">
              <a:latin typeface="Century Gothic" pitchFamily="34" charset="0"/>
            </a:endParaRPr>
          </a:p>
          <a:p>
            <a:pPr>
              <a:tabLst>
                <a:tab pos="1316038" algn="l"/>
              </a:tabLst>
            </a:pPr>
            <a:endParaRPr lang="en-US" sz="1600" dirty="0">
              <a:latin typeface="Century Gothic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27800" y="3813175"/>
              <a:ext cx="1879600" cy="71438"/>
            </p14:xfrm>
          </p:contentPart>
        </mc:Choice>
        <mc:Fallback xmlns="">
          <p:pic>
            <p:nvPicPr>
              <p:cNvPr id="1026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21310" y="3808286"/>
                <a:ext cx="1892580" cy="81217"/>
              </a:xfrm>
              <a:prstGeom prst="rect">
                <a:avLst/>
              </a:prstGeom>
            </p:spPr>
          </p:pic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753" y="1504950"/>
            <a:ext cx="3014647" cy="18688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381005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147D4-96E9-4E53-8864-A33B78EB30C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0876" y="1028700"/>
            <a:ext cx="3718723" cy="22288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rgbClr val="CC092F"/>
                </a:solidFill>
              </a:rPr>
              <a:t> Network</a:t>
            </a:r>
            <a:endParaRPr lang="en-US" sz="2400" b="1" dirty="0">
              <a:solidFill>
                <a:srgbClr val="CC092F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181600" y="1733550"/>
            <a:ext cx="3276600" cy="213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CC092F"/>
                </a:solidFill>
              </a:rPr>
              <a:t>Enterprise Voice &amp; Telephony</a:t>
            </a:r>
            <a:endParaRPr lang="en-US" b="1" dirty="0">
              <a:solidFill>
                <a:srgbClr val="CC092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457331"/>
            <a:ext cx="22240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Voice</a:t>
            </a:r>
            <a:r>
              <a:rPr lang="en-US" sz="2400" dirty="0" err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Maxx</a:t>
            </a:r>
            <a:r>
              <a:rPr lang="en-US" sz="24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</a:t>
            </a:r>
            <a:endParaRPr lang="en-US" sz="2400" b="1" i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490971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2 </a:t>
            </a:r>
            <a:r>
              <a:rPr lang="en-US" dirty="0" err="1" smtClean="0">
                <a:latin typeface="Century Gothic" pitchFamily="34" charset="0"/>
              </a:rPr>
              <a:t>yrs</a:t>
            </a:r>
            <a:r>
              <a:rPr lang="en-US" dirty="0" smtClean="0">
                <a:latin typeface="Century Gothic" pitchFamily="34" charset="0"/>
              </a:rPr>
              <a:t> left on Sprint MPLS contract</a:t>
            </a:r>
            <a:endParaRPr lang="en-US" dirty="0" smtClean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Provided Monitoring Tools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Voice Maxx to ALL locations? 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err="1" smtClean="0">
                <a:latin typeface="Century Gothic" pitchFamily="34" charset="0"/>
              </a:rPr>
              <a:t>ControlMaxx</a:t>
            </a:r>
            <a:r>
              <a:rPr lang="en-US" dirty="0" smtClean="0">
                <a:latin typeface="Century Gothic" pitchFamily="34" charset="0"/>
              </a:rPr>
              <a:t> </a:t>
            </a:r>
            <a:endParaRPr lang="en-US" dirty="0" smtClean="0">
              <a:latin typeface="Century Gothic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761" y="1657350"/>
            <a:ext cx="1439791" cy="66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61220" y="2477184"/>
            <a:ext cx="2686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cs typeface="Arial" pitchFamily="34" charset="0"/>
              </a:rPr>
              <a:t>MaxxPoint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cs typeface="Arial" pitchFamily="34" charset="0"/>
              </a:rPr>
              <a:t> Web Portal </a:t>
            </a: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24601" y="3028950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sz="24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ea typeface="MS PGothic" pitchFamily="34" charset="-128"/>
                <a:cs typeface="Arial" pitchFamily="34" charset="0"/>
              </a:rPr>
              <a:t>Control</a:t>
            </a:r>
            <a:r>
              <a:rPr lang="en-US" sz="2400" dirty="0" err="1"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itchFamily="34" charset="0"/>
                <a:ea typeface="MS PGothic" pitchFamily="34" charset="-128"/>
                <a:cs typeface="Arial" pitchFamily="34" charset="0"/>
              </a:rPr>
              <a:t>Maxx</a:t>
            </a:r>
            <a:endParaRPr lang="en-US" sz="2400" dirty="0"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 pitchFamily="34" charset="0"/>
              <a:cs typeface="Arial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892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ea typeface="ＭＳ Ｐゴシック" pitchFamily="34" charset="-128"/>
                <a:cs typeface="Arial" pitchFamily="34" charset="0"/>
              </a:rPr>
              <a:t>Customer:  Manufacturer 300 locations</a:t>
            </a:r>
            <a:endParaRPr lang="en-US" dirty="0" smtClean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D39A4-678F-4752-9C79-C12E23C3BAD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28" name="Content Placeholder 10"/>
          <p:cNvSpPr txBox="1">
            <a:spLocks/>
          </p:cNvSpPr>
          <p:nvPr/>
        </p:nvSpPr>
        <p:spPr bwMode="auto">
          <a:xfrm>
            <a:off x="266701" y="1504950"/>
            <a:ext cx="2971800" cy="2768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  <a:p>
            <a:pPr indent="-342900" defTabSz="457200"/>
            <a:endParaRPr lang="en-US" sz="1600" dirty="0">
              <a:cs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527800" y="3813175"/>
              <a:ext cx="1879600" cy="71438"/>
            </p14:xfrm>
          </p:contentPart>
        </mc:Choice>
        <mc:Fallback xmlns="">
          <p:pic>
            <p:nvPicPr>
              <p:cNvPr id="1026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21310" y="3808286"/>
                <a:ext cx="1892580" cy="81217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1809750"/>
            <a:ext cx="2418936" cy="16176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extBox 1"/>
          <p:cNvSpPr txBox="1"/>
          <p:nvPr/>
        </p:nvSpPr>
        <p:spPr>
          <a:xfrm>
            <a:off x="3352800" y="858099"/>
            <a:ext cx="5486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316038" algn="l"/>
              </a:tabLst>
            </a:pPr>
            <a:r>
              <a:rPr lang="en-US" dirty="0">
                <a:latin typeface="Century Gothic" pitchFamily="34" charset="0"/>
              </a:rPr>
              <a:t>Triggers</a:t>
            </a:r>
          </a:p>
          <a:p>
            <a:pPr>
              <a:tabLst>
                <a:tab pos="1316038" algn="l"/>
              </a:tabLst>
            </a:pPr>
            <a:endParaRPr lang="en-US" dirty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Lean IT Staff with no IT experience at branch locations</a:t>
            </a: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IT Director did not want to manage phone systems</a:t>
            </a:r>
            <a:endParaRPr lang="en-US" dirty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Old phone systems</a:t>
            </a:r>
            <a:endParaRPr lang="en-US" dirty="0">
              <a:latin typeface="Century Gothic" pitchFamily="34" charset="0"/>
            </a:endParaRPr>
          </a:p>
          <a:p>
            <a:pPr marL="285750" indent="-285750">
              <a:buFont typeface="Arial" pitchFamily="34" charset="0"/>
              <a:buChar char="•"/>
              <a:tabLst>
                <a:tab pos="1316038" algn="l"/>
              </a:tabLst>
            </a:pPr>
            <a:r>
              <a:rPr lang="en-US" dirty="0" smtClean="0">
                <a:latin typeface="Century Gothic" pitchFamily="34" charset="0"/>
              </a:rPr>
              <a:t>Need to control costs</a:t>
            </a:r>
            <a:endParaRPr lang="en-US" dirty="0">
              <a:latin typeface="Century Gothic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>
              <a:latin typeface="Century Gothic" pitchFamily="34" charset="0"/>
            </a:endParaRPr>
          </a:p>
          <a:p>
            <a:pPr>
              <a:tabLst>
                <a:tab pos="1316038" algn="l"/>
              </a:tabLst>
            </a:pPr>
            <a:endParaRPr lang="en-US" dirty="0" err="1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0520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mooth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48AB4"/>
      </a:accent1>
      <a:accent2>
        <a:srgbClr val="DADADA"/>
      </a:accent2>
      <a:accent3>
        <a:srgbClr val="A1A1A1"/>
      </a:accent3>
      <a:accent4>
        <a:srgbClr val="262626"/>
      </a:accent4>
      <a:accent5>
        <a:srgbClr val="CA000D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tabLst>
            <a:tab pos="1316038" algn="l"/>
          </a:tabLst>
          <a:defRPr dirty="0" err="1" smtClean="0">
            <a:latin typeface="Century Gothic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Words>535</Words>
  <Application>Microsoft Office PowerPoint</Application>
  <PresentationFormat>On-screen Show (16:9)</PresentationFormat>
  <Paragraphs>208</Paragraphs>
  <Slides>15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Case Studies of Successful Sales</vt:lpstr>
      <vt:lpstr>Who We Are…</vt:lpstr>
      <vt:lpstr>WIPC Complete UC Portfolio</vt:lpstr>
      <vt:lpstr>Today’s Focus:  Vertical Industries </vt:lpstr>
      <vt:lpstr>Customer:  REIT with 200 Locations</vt:lpstr>
      <vt:lpstr>Customer Solution</vt:lpstr>
      <vt:lpstr>Customer: Transportation/Trucking 60 Locations</vt:lpstr>
      <vt:lpstr>Customer Solution</vt:lpstr>
      <vt:lpstr>Customer:  Manufacturer 300 locations</vt:lpstr>
      <vt:lpstr>Customer Solution</vt:lpstr>
      <vt:lpstr>Common Customer Characteristics</vt:lpstr>
      <vt:lpstr>Flexible Application of Technology and Solutions</vt:lpstr>
      <vt:lpstr>PowerPoint Presentation</vt:lpstr>
      <vt:lpstr>Resources </vt:lpstr>
      <vt:lpstr>PowerPoint Presentation</vt:lpstr>
    </vt:vector>
  </TitlesOfParts>
  <Company>Emory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Presentation Partners</dc:creator>
  <cp:lastModifiedBy>Smoothstone IP Communications</cp:lastModifiedBy>
  <cp:revision>179</cp:revision>
  <dcterms:created xsi:type="dcterms:W3CDTF">2012-04-10T14:27:20Z</dcterms:created>
  <dcterms:modified xsi:type="dcterms:W3CDTF">2012-05-08T20:25:32Z</dcterms:modified>
</cp:coreProperties>
</file>